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g64748ae2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64748ae2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64748ae235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64748ae23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64748ae235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64748ae235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64748ae235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64748ae235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64748ae235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64748ae23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64748ae235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64748ae23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64748ae23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4748ae23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4748ae23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4748ae23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64748ae23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64748ae23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64748ae235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64748ae235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64748ae235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4748ae23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4748ae235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4748ae235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4748ae235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4748ae23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4748ae235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4748ae235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indent="0" lvl="0" marL="0" rtl="0" algn="ctr">
              <a:spcBef>
                <a:spcPts val="0"/>
              </a:spcBef>
              <a:spcAft>
                <a:spcPts val="0"/>
              </a:spcAft>
              <a:buNone/>
            </a:pPr>
            <a:fld id="{00000000-1234-1234-1234-123412341234}" type="slidenum">
              <a:rPr lang="en"/>
              <a:t>‹#›</a:t>
            </a:fld>
            <a:endParaRPr/>
          </a:p>
        </p:txBody>
      </p:sp>
      <p:sp>
        <p:nvSpPr>
          <p:cNvPr id="13" name="Google Shape;13;p2"/>
          <p:cNvSpPr txBox="1"/>
          <p:nvPr/>
        </p:nvSpPr>
        <p:spPr>
          <a:xfrm>
            <a:off x="98525" y="4816350"/>
            <a:ext cx="3150000" cy="36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RIPE 79 DNS WG (Oct 2019)</a:t>
            </a:r>
            <a:endParaRPr sz="800"/>
          </a:p>
        </p:txBody>
      </p:sp>
      <p:sp>
        <p:nvSpPr>
          <p:cNvPr id="14" name="Google Shape;14;p2"/>
          <p:cNvSpPr txBox="1"/>
          <p:nvPr/>
        </p:nvSpPr>
        <p:spPr>
          <a:xfrm>
            <a:off x="7338600" y="4829400"/>
            <a:ext cx="3150000" cy="36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DNSSEC Signing a F5 Hosted Zone</a:t>
            </a:r>
            <a:endParaRPr sz="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tools.ietf.org/html/draft-ietf-dnsop-multi-provider-dnssec-03#section-2.1.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support.f5.com/csp/article/K0072444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tools.ietf.org/html/rfc6781#section-4.4.2.2"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en.blog.nic.cz/author/spacek-petr/" TargetMode="External"/><Relationship Id="rId4" Type="http://schemas.openxmlformats.org/officeDocument/2006/relationships/hyperlink" Target="https://en.blog.nic.cz/2019/07/10/error-in-dnssec-implementation-on-f5-big-ip-load-balance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upport.f5.com/csp/article/K0072444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support.f5.com/csp/article/K1354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lnSpc>
                <a:spcPct val="90000"/>
              </a:lnSpc>
              <a:spcBef>
                <a:spcPts val="0"/>
              </a:spcBef>
              <a:spcAft>
                <a:spcPts val="0"/>
              </a:spcAft>
              <a:buNone/>
            </a:pPr>
            <a:r>
              <a:rPr lang="en" sz="3600">
                <a:solidFill>
                  <a:srgbClr val="000000"/>
                </a:solidFill>
              </a:rPr>
              <a:t>Challenges and Successes of DNSSEC Signing an F5 BIG-IP DNS Hosted Zone</a:t>
            </a:r>
            <a:endParaRPr>
              <a:solidFill>
                <a:srgbClr val="000000"/>
              </a:solidFill>
            </a:endParaRPr>
          </a:p>
        </p:txBody>
      </p:sp>
      <p:sp>
        <p:nvSpPr>
          <p:cNvPr id="57" name="Google Shape;57;p13"/>
          <p:cNvSpPr txBox="1"/>
          <p:nvPr>
            <p:ph idx="1" type="subTitle"/>
          </p:nvPr>
        </p:nvSpPr>
        <p:spPr>
          <a:xfrm>
            <a:off x="311700" y="2956275"/>
            <a:ext cx="8520600" cy="67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Neda Kianpour - Lead Network Engineer - Salesforce </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Tyler Shaw - Sr. Systems Engineer - F5 </a:t>
            </a:r>
            <a:endParaRPr sz="1100">
              <a:solidFill>
                <a:srgbClr val="000000"/>
              </a:solidFill>
            </a:endParaRPr>
          </a:p>
          <a:p>
            <a:pPr indent="0" lvl="0" marL="0" rtl="0" algn="ctr">
              <a:spcBef>
                <a:spcPts val="0"/>
              </a:spcBef>
              <a:spcAft>
                <a:spcPts val="0"/>
              </a:spcAft>
              <a:buNone/>
            </a:pPr>
            <a:r>
              <a:t/>
            </a:r>
            <a:endParaRPr>
              <a:solidFill>
                <a:srgbClr val="000000"/>
              </a:solidFill>
            </a:endParaRPr>
          </a:p>
        </p:txBody>
      </p:sp>
      <p:pic>
        <p:nvPicPr>
          <p:cNvPr id="58" name="Google Shape;58;p13"/>
          <p:cNvPicPr preferRelativeResize="0"/>
          <p:nvPr/>
        </p:nvPicPr>
        <p:blipFill>
          <a:blip r:embed="rId3">
            <a:alphaModFix/>
          </a:blip>
          <a:stretch>
            <a:fillRect/>
          </a:stretch>
        </p:blipFill>
        <p:spPr>
          <a:xfrm>
            <a:off x="3977325" y="2729050"/>
            <a:ext cx="1077600" cy="1024675"/>
          </a:xfrm>
          <a:prstGeom prst="rect">
            <a:avLst/>
          </a:prstGeom>
          <a:noFill/>
          <a:ln>
            <a:noFill/>
          </a:ln>
        </p:spPr>
      </p:pic>
      <p:pic>
        <p:nvPicPr>
          <p:cNvPr id="59" name="Google Shape;59;p13"/>
          <p:cNvPicPr preferRelativeResize="0"/>
          <p:nvPr/>
        </p:nvPicPr>
        <p:blipFill>
          <a:blip r:embed="rId4">
            <a:alphaModFix/>
          </a:blip>
          <a:stretch>
            <a:fillRect/>
          </a:stretch>
        </p:blipFill>
        <p:spPr>
          <a:xfrm>
            <a:off x="3745938" y="3626775"/>
            <a:ext cx="1540375" cy="753400"/>
          </a:xfrm>
          <a:prstGeom prst="rect">
            <a:avLst/>
          </a:prstGeom>
          <a:noFill/>
          <a:ln>
            <a:noFill/>
          </a:ln>
        </p:spPr>
      </p:pic>
      <p:sp>
        <p:nvSpPr>
          <p:cNvPr id="60" name="Google Shape;60;p13"/>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2"/>
          <p:cNvSpPr txBox="1"/>
          <p:nvPr>
            <p:ph type="ctrTitle"/>
          </p:nvPr>
        </p:nvSpPr>
        <p:spPr>
          <a:xfrm>
            <a:off x="171600" y="134825"/>
            <a:ext cx="8408400" cy="59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4. ECDSA support (Algorithm 13)</a:t>
            </a:r>
            <a:endParaRPr sz="3600"/>
          </a:p>
        </p:txBody>
      </p:sp>
      <p:sp>
        <p:nvSpPr>
          <p:cNvPr id="124" name="Google Shape;124;p22"/>
          <p:cNvSpPr txBox="1"/>
          <p:nvPr>
            <p:ph idx="1" type="subTitle"/>
          </p:nvPr>
        </p:nvSpPr>
        <p:spPr>
          <a:xfrm>
            <a:off x="311700" y="1252900"/>
            <a:ext cx="8520600" cy="3532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sz="1800">
                <a:solidFill>
                  <a:schemeClr val="dk1"/>
                </a:solidFill>
              </a:rPr>
              <a:t>We have officially requested code support for the </a:t>
            </a:r>
            <a:r>
              <a:rPr lang="en" sz="1800">
                <a:solidFill>
                  <a:srgbClr val="222222"/>
                </a:solidFill>
              </a:rPr>
              <a:t>Elliptic Curve Digital Signature Algorithm on the F5 BIG-IP DNS.</a:t>
            </a:r>
            <a:endParaRPr sz="1800">
              <a:solidFill>
                <a:srgbClr val="222222"/>
              </a:solidFill>
            </a:endParaRPr>
          </a:p>
          <a:p>
            <a:pPr indent="-342900" lvl="0" marL="457200" rtl="0" algn="l">
              <a:spcBef>
                <a:spcPts val="1000"/>
              </a:spcBef>
              <a:spcAft>
                <a:spcPts val="0"/>
              </a:spcAft>
              <a:buClr>
                <a:srgbClr val="000000"/>
              </a:buClr>
              <a:buSzPts val="1800"/>
              <a:buChar char="●"/>
            </a:pPr>
            <a:r>
              <a:rPr lang="en" sz="1800">
                <a:solidFill>
                  <a:srgbClr val="222222"/>
                </a:solidFill>
              </a:rPr>
              <a:t>F5 has indicated that this will be available in TMOS V15.1 with the current ETA being calendar Q1 of 2020.</a:t>
            </a:r>
            <a:endParaRPr sz="1800">
              <a:solidFill>
                <a:srgbClr val="222222"/>
              </a:solidFill>
            </a:endParaRPr>
          </a:p>
          <a:p>
            <a:pPr indent="-342900" lvl="0" marL="457200" rtl="0" algn="l">
              <a:spcBef>
                <a:spcPts val="1000"/>
              </a:spcBef>
              <a:spcAft>
                <a:spcPts val="0"/>
              </a:spcAft>
              <a:buClr>
                <a:srgbClr val="000000"/>
              </a:buClr>
              <a:buSzPts val="1800"/>
              <a:buChar char="●"/>
            </a:pPr>
            <a:r>
              <a:rPr lang="en" sz="1800">
                <a:solidFill>
                  <a:srgbClr val="222222"/>
                </a:solidFill>
              </a:rPr>
              <a:t>Backport to the previous version of TMOS ie V12.1.x and v13.1.x will not be possible.</a:t>
            </a:r>
            <a:endParaRPr sz="1800">
              <a:solidFill>
                <a:srgbClr val="222222"/>
              </a:solidFill>
            </a:endParaRPr>
          </a:p>
          <a:p>
            <a:pPr indent="-342900" lvl="0" marL="457200" rtl="0" algn="l">
              <a:spcBef>
                <a:spcPts val="1000"/>
              </a:spcBef>
              <a:spcAft>
                <a:spcPts val="0"/>
              </a:spcAft>
              <a:buClr>
                <a:srgbClr val="000000"/>
              </a:buClr>
              <a:buSzPts val="1800"/>
              <a:buChar char="●"/>
            </a:pPr>
            <a:r>
              <a:rPr lang="en" sz="1800">
                <a:solidFill>
                  <a:srgbClr val="000000"/>
                </a:solidFill>
              </a:rPr>
              <a:t>RFE ID </a:t>
            </a:r>
            <a:r>
              <a:rPr lang="en" sz="1800">
                <a:solidFill>
                  <a:srgbClr val="000000"/>
                </a:solidFill>
              </a:rPr>
              <a:t>672374</a:t>
            </a:r>
            <a:r>
              <a:rPr lang="en" sz="1800">
                <a:solidFill>
                  <a:schemeClr val="dk1"/>
                </a:solidFill>
              </a:rPr>
              <a:t> was already filed by another F5 customer</a:t>
            </a:r>
            <a:endParaRPr sz="1800">
              <a:solidFill>
                <a:schemeClr val="dk1"/>
              </a:solidFill>
            </a:endParaRPr>
          </a:p>
          <a:p>
            <a:pPr indent="-342900" lvl="0" marL="457200" rtl="0" algn="l">
              <a:spcBef>
                <a:spcPts val="1000"/>
              </a:spcBef>
              <a:spcAft>
                <a:spcPts val="0"/>
              </a:spcAft>
              <a:buClr>
                <a:srgbClr val="000000"/>
              </a:buClr>
              <a:buSzPts val="1800"/>
              <a:buChar char="●"/>
            </a:pPr>
            <a:r>
              <a:rPr lang="en" sz="1800">
                <a:solidFill>
                  <a:schemeClr val="dk1"/>
                </a:solidFill>
              </a:rPr>
              <a:t>F5 has attached our request to RFE</a:t>
            </a:r>
            <a:endParaRPr sz="1800">
              <a:solidFill>
                <a:srgbClr val="000000"/>
              </a:solidFill>
            </a:endParaRPr>
          </a:p>
          <a:p>
            <a:pPr indent="0" lvl="0" marL="0" rtl="0" algn="l">
              <a:spcBef>
                <a:spcPts val="1000"/>
              </a:spcBef>
              <a:spcAft>
                <a:spcPts val="0"/>
              </a:spcAft>
              <a:buNone/>
            </a:pPr>
            <a:r>
              <a:t/>
            </a:r>
            <a:endParaRPr sz="1800">
              <a:solidFill>
                <a:srgbClr val="000000"/>
              </a:solidFill>
            </a:endParaRPr>
          </a:p>
          <a:p>
            <a:pPr indent="0" lvl="0" marL="0" rtl="0" algn="ctr">
              <a:spcBef>
                <a:spcPts val="0"/>
              </a:spcBef>
              <a:spcAft>
                <a:spcPts val="0"/>
              </a:spcAft>
              <a:buNone/>
            </a:pPr>
            <a:r>
              <a:t/>
            </a:r>
            <a:endParaRPr/>
          </a:p>
        </p:txBody>
      </p:sp>
      <p:sp>
        <p:nvSpPr>
          <p:cNvPr id="125" name="Google Shape;125;p22"/>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3"/>
          <p:cNvSpPr txBox="1"/>
          <p:nvPr>
            <p:ph type="ctrTitle"/>
          </p:nvPr>
        </p:nvSpPr>
        <p:spPr>
          <a:xfrm>
            <a:off x="139625" y="42100"/>
            <a:ext cx="8408400" cy="1139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5. Implementing DNSSEC on Active/Active standalone BIG-IP DNS</a:t>
            </a:r>
            <a:endParaRPr sz="3600"/>
          </a:p>
        </p:txBody>
      </p:sp>
      <p:sp>
        <p:nvSpPr>
          <p:cNvPr id="131" name="Google Shape;131;p23"/>
          <p:cNvSpPr txBox="1"/>
          <p:nvPr>
            <p:ph idx="1" type="subTitle"/>
          </p:nvPr>
        </p:nvSpPr>
        <p:spPr>
          <a:xfrm>
            <a:off x="139615" y="2488575"/>
            <a:ext cx="8599800" cy="22323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800">
              <a:solidFill>
                <a:srgbClr val="000000"/>
              </a:solidFill>
            </a:endParaRPr>
          </a:p>
          <a:p>
            <a:pPr indent="-342900" lvl="0" marL="457200" rtl="0" algn="l">
              <a:spcBef>
                <a:spcPts val="1000"/>
              </a:spcBef>
              <a:spcAft>
                <a:spcPts val="0"/>
              </a:spcAft>
              <a:buClr>
                <a:schemeClr val="dk1"/>
              </a:buClr>
              <a:buSzPts val="1800"/>
              <a:buChar char="●"/>
            </a:pPr>
            <a:r>
              <a:rPr lang="en" sz="1800">
                <a:solidFill>
                  <a:schemeClr val="dk1"/>
                </a:solidFill>
              </a:rPr>
              <a:t>This is analogous to a </a:t>
            </a:r>
            <a:r>
              <a:rPr lang="en" sz="1800" u="sng">
                <a:solidFill>
                  <a:schemeClr val="hlink"/>
                </a:solidFill>
                <a:hlinkClick r:id="rId3"/>
              </a:rPr>
              <a:t>multi-signer DNSSEC model</a:t>
            </a:r>
            <a:r>
              <a:rPr lang="en" sz="1800">
                <a:solidFill>
                  <a:schemeClr val="dk1"/>
                </a:solidFill>
              </a:rPr>
              <a:t> using </a:t>
            </a:r>
            <a:r>
              <a:rPr b="1" lang="en" sz="1800">
                <a:solidFill>
                  <a:schemeClr val="dk1"/>
                </a:solidFill>
              </a:rPr>
              <a:t>unique key sets</a:t>
            </a:r>
            <a:r>
              <a:rPr lang="en" sz="1800">
                <a:solidFill>
                  <a:schemeClr val="dk1"/>
                </a:solidFill>
              </a:rPr>
              <a:t>:</a:t>
            </a:r>
            <a:endParaRPr sz="1800">
              <a:solidFill>
                <a:schemeClr val="dk1"/>
              </a:solidFill>
            </a:endParaRPr>
          </a:p>
          <a:p>
            <a:pPr indent="-342900" lvl="1" marL="914400" rtl="0" algn="l">
              <a:spcBef>
                <a:spcPts val="1000"/>
              </a:spcBef>
              <a:spcAft>
                <a:spcPts val="0"/>
              </a:spcAft>
              <a:buClr>
                <a:schemeClr val="dk1"/>
              </a:buClr>
              <a:buSzPts val="1800"/>
              <a:buChar char="○"/>
            </a:pPr>
            <a:r>
              <a:rPr lang="en" sz="1800">
                <a:solidFill>
                  <a:schemeClr val="dk1"/>
                </a:solidFill>
              </a:rPr>
              <a:t>Two signing entities must </a:t>
            </a:r>
            <a:r>
              <a:rPr b="1" lang="en" sz="1800">
                <a:solidFill>
                  <a:schemeClr val="dk1"/>
                </a:solidFill>
              </a:rPr>
              <a:t>SHARE the ZSK</a:t>
            </a:r>
            <a:r>
              <a:rPr lang="en" sz="1800">
                <a:solidFill>
                  <a:schemeClr val="dk1"/>
                </a:solidFill>
              </a:rPr>
              <a:t> for a chain of trust to exist</a:t>
            </a:r>
            <a:endParaRPr sz="1800">
              <a:solidFill>
                <a:schemeClr val="dk1"/>
              </a:solidFill>
            </a:endParaRPr>
          </a:p>
          <a:p>
            <a:pPr indent="-342900" lvl="0" marL="457200" rtl="0" algn="l">
              <a:spcBef>
                <a:spcPts val="1000"/>
              </a:spcBef>
              <a:spcAft>
                <a:spcPts val="0"/>
              </a:spcAft>
              <a:buClr>
                <a:schemeClr val="dk1"/>
              </a:buClr>
              <a:buSzPts val="1800"/>
              <a:buChar char="●"/>
            </a:pPr>
            <a:r>
              <a:rPr lang="en" sz="1800">
                <a:solidFill>
                  <a:schemeClr val="dk1"/>
                </a:solidFill>
              </a:rPr>
              <a:t>Without this, responses from different entities could be treated as bogus</a:t>
            </a:r>
            <a:endParaRPr sz="1800">
              <a:solidFill>
                <a:schemeClr val="dk1"/>
              </a:solidFill>
            </a:endParaRPr>
          </a:p>
          <a:p>
            <a:pPr indent="-342900" lvl="0" marL="457200" rtl="0" algn="l">
              <a:spcBef>
                <a:spcPts val="1000"/>
              </a:spcBef>
              <a:spcAft>
                <a:spcPts val="0"/>
              </a:spcAft>
              <a:buClr>
                <a:schemeClr val="dk1"/>
              </a:buClr>
              <a:buSzPts val="1800"/>
              <a:buChar char="●"/>
            </a:pPr>
            <a:r>
              <a:rPr lang="en" sz="1800">
                <a:solidFill>
                  <a:schemeClr val="dk1"/>
                </a:solidFill>
              </a:rPr>
              <a:t>‘Normal’ active/active config cannot support this key sharing, </a:t>
            </a:r>
            <a:r>
              <a:rPr b="1" lang="en" sz="1800">
                <a:solidFill>
                  <a:schemeClr val="dk1"/>
                </a:solidFill>
              </a:rPr>
              <a:t>but</a:t>
            </a:r>
            <a:r>
              <a:rPr lang="en" sz="1800">
                <a:solidFill>
                  <a:schemeClr val="dk1"/>
                </a:solidFill>
              </a:rPr>
              <a:t> </a:t>
            </a:r>
            <a:r>
              <a:rPr b="1" lang="en" sz="1800">
                <a:solidFill>
                  <a:schemeClr val="dk1"/>
                </a:solidFill>
              </a:rPr>
              <a:t>can be done using DNS sync group in active/active</a:t>
            </a:r>
            <a:endParaRPr b="1" sz="1800">
              <a:solidFill>
                <a:schemeClr val="dk1"/>
              </a:solidFill>
            </a:endParaRPr>
          </a:p>
          <a:p>
            <a:pPr indent="0" lvl="0" marL="0" rtl="0" algn="ctr">
              <a:spcBef>
                <a:spcPts val="1000"/>
              </a:spcBef>
              <a:spcAft>
                <a:spcPts val="0"/>
              </a:spcAft>
              <a:buNone/>
            </a:pPr>
            <a:r>
              <a:t/>
            </a:r>
            <a:endParaRPr/>
          </a:p>
        </p:txBody>
      </p:sp>
      <p:sp>
        <p:nvSpPr>
          <p:cNvPr id="132" name="Google Shape;132;p23"/>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133" name="Google Shape;133;p23"/>
          <p:cNvSpPr/>
          <p:nvPr/>
        </p:nvSpPr>
        <p:spPr>
          <a:xfrm>
            <a:off x="2611325" y="1095250"/>
            <a:ext cx="3465000" cy="1116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Active/Active F5 pair</a:t>
            </a:r>
            <a:endParaRPr/>
          </a:p>
        </p:txBody>
      </p:sp>
      <p:sp>
        <p:nvSpPr>
          <p:cNvPr id="134" name="Google Shape;134;p23"/>
          <p:cNvSpPr/>
          <p:nvPr/>
        </p:nvSpPr>
        <p:spPr>
          <a:xfrm>
            <a:off x="2825350" y="1515800"/>
            <a:ext cx="1213200" cy="501300"/>
          </a:xfrm>
          <a:prstGeom prst="roundRect">
            <a:avLst>
              <a:gd fmla="val 16667" name="adj"/>
            </a:avLst>
          </a:prstGeom>
          <a:solidFill>
            <a:srgbClr val="9FC5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BIG-IP DNS</a:t>
            </a:r>
            <a:endParaRPr/>
          </a:p>
          <a:p>
            <a:pPr indent="0" lvl="0" marL="0" rtl="0" algn="l">
              <a:spcBef>
                <a:spcPts val="0"/>
              </a:spcBef>
              <a:spcAft>
                <a:spcPts val="0"/>
              </a:spcAft>
              <a:buNone/>
            </a:pPr>
            <a:r>
              <a:rPr lang="en"/>
              <a:t>Instance A</a:t>
            </a:r>
            <a:endParaRPr/>
          </a:p>
        </p:txBody>
      </p:sp>
      <p:sp>
        <p:nvSpPr>
          <p:cNvPr id="135" name="Google Shape;135;p23"/>
          <p:cNvSpPr/>
          <p:nvPr/>
        </p:nvSpPr>
        <p:spPr>
          <a:xfrm>
            <a:off x="4627550" y="1515800"/>
            <a:ext cx="1213200" cy="5013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BIG-IP DNS</a:t>
            </a:r>
            <a:endParaRPr/>
          </a:p>
          <a:p>
            <a:pPr indent="0" lvl="0" marL="0" rtl="0" algn="l">
              <a:spcBef>
                <a:spcPts val="0"/>
              </a:spcBef>
              <a:spcAft>
                <a:spcPts val="0"/>
              </a:spcAft>
              <a:buNone/>
            </a:pPr>
            <a:r>
              <a:rPr lang="en"/>
              <a:t>Instance B</a:t>
            </a:r>
            <a:endParaRPr/>
          </a:p>
        </p:txBody>
      </p:sp>
      <p:sp>
        <p:nvSpPr>
          <p:cNvPr id="136" name="Google Shape;136;p23"/>
          <p:cNvSpPr/>
          <p:nvPr/>
        </p:nvSpPr>
        <p:spPr>
          <a:xfrm>
            <a:off x="3736700" y="2421150"/>
            <a:ext cx="1213200" cy="5013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Caching</a:t>
            </a:r>
            <a:endParaRPr/>
          </a:p>
          <a:p>
            <a:pPr indent="0" lvl="0" marL="0" rtl="0" algn="ctr">
              <a:spcBef>
                <a:spcPts val="0"/>
              </a:spcBef>
              <a:spcAft>
                <a:spcPts val="0"/>
              </a:spcAft>
              <a:buNone/>
            </a:pPr>
            <a:r>
              <a:rPr lang="en"/>
              <a:t>Resolver</a:t>
            </a:r>
            <a:endParaRPr/>
          </a:p>
        </p:txBody>
      </p:sp>
      <p:cxnSp>
        <p:nvCxnSpPr>
          <p:cNvPr id="137" name="Google Shape;137;p23"/>
          <p:cNvCxnSpPr>
            <a:stCxn id="136" idx="0"/>
            <a:endCxn id="135" idx="2"/>
          </p:cNvCxnSpPr>
          <p:nvPr/>
        </p:nvCxnSpPr>
        <p:spPr>
          <a:xfrm flipH="1" rot="10800000">
            <a:off x="4343300" y="2017050"/>
            <a:ext cx="891000" cy="404100"/>
          </a:xfrm>
          <a:prstGeom prst="straightConnector1">
            <a:avLst/>
          </a:prstGeom>
          <a:noFill/>
          <a:ln cap="flat" cmpd="sng" w="19050">
            <a:solidFill>
              <a:schemeClr val="dk2"/>
            </a:solidFill>
            <a:prstDash val="solid"/>
            <a:round/>
            <a:headEnd len="med" w="med" type="none"/>
            <a:tailEnd len="med" w="med" type="triangle"/>
          </a:ln>
        </p:spPr>
      </p:cxnSp>
      <p:cxnSp>
        <p:nvCxnSpPr>
          <p:cNvPr id="138" name="Google Shape;138;p23"/>
          <p:cNvCxnSpPr>
            <a:stCxn id="136" idx="0"/>
            <a:endCxn id="134" idx="2"/>
          </p:cNvCxnSpPr>
          <p:nvPr/>
        </p:nvCxnSpPr>
        <p:spPr>
          <a:xfrm rot="10800000">
            <a:off x="3431900" y="2017050"/>
            <a:ext cx="911400" cy="404100"/>
          </a:xfrm>
          <a:prstGeom prst="straightConnector1">
            <a:avLst/>
          </a:prstGeom>
          <a:noFill/>
          <a:ln cap="flat" cmpd="sng" w="19050">
            <a:solidFill>
              <a:schemeClr val="dk2"/>
            </a:solidFill>
            <a:prstDash val="solid"/>
            <a:round/>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4"/>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pic>
        <p:nvPicPr>
          <p:cNvPr id="144" name="Google Shape;144;p24"/>
          <p:cNvPicPr preferRelativeResize="0"/>
          <p:nvPr/>
        </p:nvPicPr>
        <p:blipFill>
          <a:blip r:embed="rId3">
            <a:alphaModFix/>
          </a:blip>
          <a:stretch>
            <a:fillRect/>
          </a:stretch>
        </p:blipFill>
        <p:spPr>
          <a:xfrm>
            <a:off x="1426037" y="375525"/>
            <a:ext cx="6487825" cy="3866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questions?</a:t>
            </a:r>
            <a:endParaRPr/>
          </a:p>
        </p:txBody>
      </p:sp>
      <p:sp>
        <p:nvSpPr>
          <p:cNvPr id="150" name="Google Shape;150;p25"/>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Thank you!</a:t>
            </a:r>
            <a:endParaRPr/>
          </a:p>
        </p:txBody>
      </p:sp>
      <p:sp>
        <p:nvSpPr>
          <p:cNvPr id="156" name="Google Shape;156;p26"/>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ctrTitle"/>
          </p:nvPr>
        </p:nvSpPr>
        <p:spPr>
          <a:xfrm>
            <a:off x="0" y="395100"/>
            <a:ext cx="2469600" cy="592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Abstract</a:t>
            </a:r>
            <a:endParaRPr sz="3600"/>
          </a:p>
        </p:txBody>
      </p:sp>
      <p:sp>
        <p:nvSpPr>
          <p:cNvPr id="66" name="Google Shape;66;p14"/>
          <p:cNvSpPr txBox="1"/>
          <p:nvPr>
            <p:ph idx="1" type="subTitle"/>
          </p:nvPr>
        </p:nvSpPr>
        <p:spPr>
          <a:xfrm>
            <a:off x="311700" y="1252900"/>
            <a:ext cx="8520600" cy="3142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sz="1800">
                <a:solidFill>
                  <a:srgbClr val="000000"/>
                </a:solidFill>
              </a:rPr>
              <a:t>Due to compliance requirements from our customers, determined to sign the whole footprint and that involved signing the BIG-IP DNS hosted zones.</a:t>
            </a:r>
            <a:br>
              <a:rPr lang="en" sz="1800">
                <a:solidFill>
                  <a:srgbClr val="000000"/>
                </a:solidFill>
              </a:rPr>
            </a:br>
            <a:endParaRPr sz="1800">
              <a:solidFill>
                <a:srgbClr val="000000"/>
              </a:solidFill>
            </a:endParaRPr>
          </a:p>
          <a:p>
            <a:pPr indent="-342900" lvl="0" marL="457200" rtl="0" algn="l">
              <a:spcBef>
                <a:spcPts val="0"/>
              </a:spcBef>
              <a:spcAft>
                <a:spcPts val="0"/>
              </a:spcAft>
              <a:buClr>
                <a:srgbClr val="000000"/>
              </a:buClr>
              <a:buSzPts val="1800"/>
              <a:buChar char="●"/>
            </a:pPr>
            <a:r>
              <a:rPr lang="en" sz="1800">
                <a:solidFill>
                  <a:srgbClr val="000000"/>
                </a:solidFill>
              </a:rPr>
              <a:t>The BIG-IP DNS devices in our infrastructure listen and respond to DNS queries to the zones hosted on them. </a:t>
            </a:r>
            <a:br>
              <a:rPr lang="en" sz="1800">
                <a:solidFill>
                  <a:srgbClr val="000000"/>
                </a:solidFill>
              </a:rPr>
            </a:br>
            <a:endParaRPr sz="1800">
              <a:solidFill>
                <a:srgbClr val="000000"/>
              </a:solidFill>
            </a:endParaRPr>
          </a:p>
          <a:p>
            <a:pPr indent="-342900" lvl="0" marL="457200" rtl="0" algn="l">
              <a:spcBef>
                <a:spcPts val="0"/>
              </a:spcBef>
              <a:spcAft>
                <a:spcPts val="0"/>
              </a:spcAft>
              <a:buClr>
                <a:srgbClr val="000000"/>
              </a:buClr>
              <a:buSzPts val="1800"/>
              <a:buChar char="●"/>
            </a:pPr>
            <a:r>
              <a:rPr lang="en" sz="1800">
                <a:solidFill>
                  <a:srgbClr val="000000"/>
                </a:solidFill>
              </a:rPr>
              <a:t>Signing the BIG-IP DNS hosted zones had its own challenges.</a:t>
            </a:r>
            <a:br>
              <a:rPr lang="en" sz="1800">
                <a:solidFill>
                  <a:srgbClr val="000000"/>
                </a:solidFill>
              </a:rPr>
            </a:br>
            <a:endParaRPr sz="1800">
              <a:solidFill>
                <a:srgbClr val="000000"/>
              </a:solidFill>
            </a:endParaRPr>
          </a:p>
          <a:p>
            <a:pPr indent="-342900" lvl="0" marL="457200" rtl="0" algn="l">
              <a:spcBef>
                <a:spcPts val="0"/>
              </a:spcBef>
              <a:spcAft>
                <a:spcPts val="0"/>
              </a:spcAft>
              <a:buSzPts val="1800"/>
              <a:buChar char="●"/>
            </a:pPr>
            <a:r>
              <a:rPr lang="en" sz="1800">
                <a:solidFill>
                  <a:srgbClr val="000000"/>
                </a:solidFill>
              </a:rPr>
              <a:t>Only </a:t>
            </a:r>
            <a:r>
              <a:rPr lang="en" sz="1800">
                <a:solidFill>
                  <a:srgbClr val="000000"/>
                </a:solidFill>
              </a:rPr>
              <a:t>Two </a:t>
            </a:r>
            <a:r>
              <a:rPr lang="en" sz="1800">
                <a:solidFill>
                  <a:srgbClr val="000000"/>
                </a:solidFill>
              </a:rPr>
              <a:t>Engineering Hotfixes later and plenty of testing and now DNSSEC can be deployed on the BIG-IP DNS devices.</a:t>
            </a:r>
            <a:br>
              <a:rPr lang="en" sz="1800"/>
            </a:br>
            <a:endParaRPr sz="1800"/>
          </a:p>
          <a:p>
            <a:pPr indent="0" lvl="0" marL="0" rtl="0" algn="l">
              <a:spcBef>
                <a:spcPts val="0"/>
              </a:spcBef>
              <a:spcAft>
                <a:spcPts val="0"/>
              </a:spcAft>
              <a:buNone/>
            </a:pPr>
            <a:r>
              <a:t/>
            </a:r>
            <a:endParaRPr sz="1800"/>
          </a:p>
        </p:txBody>
      </p:sp>
      <p:sp>
        <p:nvSpPr>
          <p:cNvPr id="67" name="Google Shape;67;p14"/>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ctrTitle"/>
          </p:nvPr>
        </p:nvSpPr>
        <p:spPr>
          <a:xfrm>
            <a:off x="311700" y="309300"/>
            <a:ext cx="2978700" cy="59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Challenges</a:t>
            </a:r>
            <a:endParaRPr sz="3600"/>
          </a:p>
        </p:txBody>
      </p:sp>
      <p:sp>
        <p:nvSpPr>
          <p:cNvPr id="73" name="Google Shape;73;p15"/>
          <p:cNvSpPr txBox="1"/>
          <p:nvPr>
            <p:ph idx="1" type="subTitle"/>
          </p:nvPr>
        </p:nvSpPr>
        <p:spPr>
          <a:xfrm>
            <a:off x="311700" y="1252900"/>
            <a:ext cx="8520600" cy="2048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AutoNum type="arabicPeriod"/>
            </a:pPr>
            <a:r>
              <a:rPr lang="en" sz="1800">
                <a:solidFill>
                  <a:srgbClr val="000000"/>
                </a:solidFill>
              </a:rPr>
              <a:t>Signature Inception Offset Issue</a:t>
            </a:r>
            <a:endParaRPr sz="1800">
              <a:solidFill>
                <a:srgbClr val="000000"/>
              </a:solidFill>
            </a:endParaRPr>
          </a:p>
          <a:p>
            <a:pPr indent="-342900" lvl="0" marL="457200" rtl="0" algn="l">
              <a:spcBef>
                <a:spcPts val="1000"/>
              </a:spcBef>
              <a:spcAft>
                <a:spcPts val="0"/>
              </a:spcAft>
              <a:buClr>
                <a:srgbClr val="000000"/>
              </a:buClr>
              <a:buSzPts val="1800"/>
              <a:buAutoNum type="arabicPeriod"/>
            </a:pPr>
            <a:r>
              <a:rPr lang="en" sz="1800" u="sng">
                <a:solidFill>
                  <a:schemeClr val="hlink"/>
                </a:solidFill>
                <a:hlinkClick r:id="rId3"/>
              </a:rPr>
              <a:t>F5 BIG-IP DNSSEC vulnerability</a:t>
            </a:r>
            <a:endParaRPr sz="1800">
              <a:solidFill>
                <a:srgbClr val="000000"/>
              </a:solidFill>
            </a:endParaRPr>
          </a:p>
          <a:p>
            <a:pPr indent="-342900" lvl="0" marL="457200" rtl="0" algn="l">
              <a:spcBef>
                <a:spcPts val="1000"/>
              </a:spcBef>
              <a:spcAft>
                <a:spcPts val="0"/>
              </a:spcAft>
              <a:buClr>
                <a:srgbClr val="000000"/>
              </a:buClr>
              <a:buSzPts val="1800"/>
              <a:buAutoNum type="arabicPeriod"/>
            </a:pPr>
            <a:r>
              <a:rPr lang="en" sz="1800">
                <a:solidFill>
                  <a:schemeClr val="dk1"/>
                </a:solidFill>
              </a:rPr>
              <a:t>Master Key changes on an F5 BIG-IP DNS (code upgrades, RMAs,etc)</a:t>
            </a:r>
            <a:endParaRPr sz="1800">
              <a:solidFill>
                <a:srgbClr val="000000"/>
              </a:solidFill>
            </a:endParaRPr>
          </a:p>
          <a:p>
            <a:pPr indent="-342900" lvl="0" marL="457200" rtl="0" algn="l">
              <a:spcBef>
                <a:spcPts val="1000"/>
              </a:spcBef>
              <a:spcAft>
                <a:spcPts val="0"/>
              </a:spcAft>
              <a:buClr>
                <a:srgbClr val="000000"/>
              </a:buClr>
              <a:buSzPts val="1800"/>
              <a:buAutoNum type="arabicPeriod"/>
            </a:pPr>
            <a:r>
              <a:rPr lang="en" sz="1800">
                <a:solidFill>
                  <a:srgbClr val="000000"/>
                </a:solidFill>
              </a:rPr>
              <a:t>ECDSA support (Algorithm 13) - (Feature Request Submitted)</a:t>
            </a:r>
            <a:endParaRPr sz="1800">
              <a:solidFill>
                <a:srgbClr val="000000"/>
              </a:solidFill>
            </a:endParaRPr>
          </a:p>
          <a:p>
            <a:pPr indent="-342900" lvl="0" marL="457200" rtl="0" algn="l">
              <a:spcBef>
                <a:spcPts val="1000"/>
              </a:spcBef>
              <a:spcAft>
                <a:spcPts val="0"/>
              </a:spcAft>
              <a:buClr>
                <a:srgbClr val="000000"/>
              </a:buClr>
              <a:buSzPts val="1800"/>
              <a:buAutoNum type="arabicPeriod"/>
            </a:pPr>
            <a:r>
              <a:rPr lang="en" sz="1800">
                <a:solidFill>
                  <a:srgbClr val="000000"/>
                </a:solidFill>
              </a:rPr>
              <a:t>Implementing DNSSEC on Active/Active standalone BIG-IP DNS</a:t>
            </a:r>
            <a:endParaRPr sz="1800">
              <a:solidFill>
                <a:srgbClr val="000000"/>
              </a:solidFill>
            </a:endParaRPr>
          </a:p>
          <a:p>
            <a:pPr indent="0" lvl="0" marL="0" rtl="0" algn="l">
              <a:spcBef>
                <a:spcPts val="1000"/>
              </a:spcBef>
              <a:spcAft>
                <a:spcPts val="0"/>
              </a:spcAft>
              <a:buNone/>
            </a:pPr>
            <a:r>
              <a:t/>
            </a:r>
            <a:endParaRPr sz="1800">
              <a:solidFill>
                <a:srgbClr val="000000"/>
              </a:solidFill>
            </a:endParaRPr>
          </a:p>
          <a:p>
            <a:pPr indent="0" lvl="0" marL="0" rtl="0" algn="ctr">
              <a:spcBef>
                <a:spcPts val="0"/>
              </a:spcBef>
              <a:spcAft>
                <a:spcPts val="0"/>
              </a:spcAft>
              <a:buNone/>
            </a:pPr>
            <a:r>
              <a:t/>
            </a:r>
            <a:endParaRPr/>
          </a:p>
        </p:txBody>
      </p:sp>
      <p:sp>
        <p:nvSpPr>
          <p:cNvPr id="74" name="Google Shape;74;p15"/>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6"/>
          <p:cNvSpPr txBox="1"/>
          <p:nvPr>
            <p:ph type="ctrTitle"/>
          </p:nvPr>
        </p:nvSpPr>
        <p:spPr>
          <a:xfrm>
            <a:off x="141100" y="112875"/>
            <a:ext cx="6886500" cy="592800"/>
          </a:xfrm>
          <a:prstGeom prst="rect">
            <a:avLst/>
          </a:prstGeom>
        </p:spPr>
        <p:txBody>
          <a:bodyPr anchorCtr="0" anchor="b" bIns="91425" lIns="91425" spcFirstLastPara="1" rIns="91425" wrap="square" tIns="91425">
            <a:noAutofit/>
          </a:bodyPr>
          <a:lstStyle/>
          <a:p>
            <a:pPr indent="-457200" lvl="0" marL="457200" rtl="0" algn="l">
              <a:spcBef>
                <a:spcPts val="0"/>
              </a:spcBef>
              <a:spcAft>
                <a:spcPts val="0"/>
              </a:spcAft>
              <a:buSzPts val="3600"/>
              <a:buAutoNum type="arabicPeriod"/>
            </a:pPr>
            <a:r>
              <a:rPr lang="en" sz="3600"/>
              <a:t>Signature Inception Offset</a:t>
            </a:r>
            <a:endParaRPr sz="3600"/>
          </a:p>
        </p:txBody>
      </p:sp>
      <p:sp>
        <p:nvSpPr>
          <p:cNvPr id="80" name="Google Shape;80;p16"/>
          <p:cNvSpPr txBox="1"/>
          <p:nvPr>
            <p:ph idx="1" type="subTitle"/>
          </p:nvPr>
        </p:nvSpPr>
        <p:spPr>
          <a:xfrm>
            <a:off x="311700" y="933775"/>
            <a:ext cx="8520600" cy="1969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80707"/>
              </a:buClr>
              <a:buSzPts val="1800"/>
              <a:buChar char="●"/>
            </a:pPr>
            <a:r>
              <a:rPr lang="en" sz="1800">
                <a:solidFill>
                  <a:srgbClr val="080707"/>
                </a:solidFill>
              </a:rPr>
              <a:t>After implementing DNSSEC on our F5 BIG-IP DNS, we noticed that every time we queried an F5 hosted zone, </a:t>
            </a:r>
            <a:r>
              <a:rPr b="1" lang="en" sz="1800">
                <a:solidFill>
                  <a:srgbClr val="080707"/>
                </a:solidFill>
              </a:rPr>
              <a:t>the signature inception date returned was </a:t>
            </a:r>
            <a:r>
              <a:rPr b="1" lang="en" sz="1800">
                <a:solidFill>
                  <a:srgbClr val="080707"/>
                </a:solidFill>
              </a:rPr>
              <a:t>set</a:t>
            </a:r>
            <a:r>
              <a:rPr b="1" lang="en" sz="1800">
                <a:solidFill>
                  <a:srgbClr val="080707"/>
                </a:solidFill>
              </a:rPr>
              <a:t> to </a:t>
            </a:r>
            <a:r>
              <a:rPr b="1" lang="en" sz="1800" u="sng">
                <a:solidFill>
                  <a:srgbClr val="080707"/>
                </a:solidFill>
              </a:rPr>
              <a:t>0</a:t>
            </a:r>
            <a:r>
              <a:rPr b="1" lang="en" sz="1800">
                <a:solidFill>
                  <a:srgbClr val="080707"/>
                </a:solidFill>
              </a:rPr>
              <a:t> seconds in the past.</a:t>
            </a:r>
            <a:br>
              <a:rPr lang="en" sz="1800">
                <a:solidFill>
                  <a:srgbClr val="080707"/>
                </a:solidFill>
              </a:rPr>
            </a:br>
            <a:endParaRPr sz="1800">
              <a:solidFill>
                <a:schemeClr val="dk1"/>
              </a:solidFill>
            </a:endParaRPr>
          </a:p>
          <a:p>
            <a:pPr indent="-342900" lvl="0" marL="457200" rtl="0" algn="l">
              <a:spcBef>
                <a:spcPts val="0"/>
              </a:spcBef>
              <a:spcAft>
                <a:spcPts val="0"/>
              </a:spcAft>
              <a:buClr>
                <a:srgbClr val="222222"/>
              </a:buClr>
              <a:buSzPts val="1800"/>
              <a:buChar char="●"/>
            </a:pPr>
            <a:r>
              <a:rPr lang="en" sz="1800">
                <a:solidFill>
                  <a:srgbClr val="222222"/>
                </a:solidFill>
                <a:highlight>
                  <a:srgbClr val="FFFFFF"/>
                </a:highlight>
              </a:rPr>
              <a:t>Certain resolvers could treat the zones as invalid due to </a:t>
            </a:r>
            <a:r>
              <a:rPr b="1" lang="en" sz="1800">
                <a:solidFill>
                  <a:srgbClr val="222222"/>
                </a:solidFill>
                <a:highlight>
                  <a:srgbClr val="FFFFFF"/>
                </a:highlight>
              </a:rPr>
              <a:t>clock skew</a:t>
            </a:r>
            <a:r>
              <a:rPr lang="en" sz="1800">
                <a:solidFill>
                  <a:srgbClr val="222222"/>
                </a:solidFill>
                <a:highlight>
                  <a:srgbClr val="FFFFFF"/>
                </a:highlight>
              </a:rPr>
              <a:t>. </a:t>
            </a:r>
            <a:endParaRPr sz="1800">
              <a:solidFill>
                <a:srgbClr val="222222"/>
              </a:solidFill>
              <a:highlight>
                <a:srgbClr val="FFFFFF"/>
              </a:highlight>
            </a:endParaRPr>
          </a:p>
          <a:p>
            <a:pPr indent="-342900" lvl="1" marL="914400" rtl="0" algn="l">
              <a:spcBef>
                <a:spcPts val="0"/>
              </a:spcBef>
              <a:spcAft>
                <a:spcPts val="0"/>
              </a:spcAft>
              <a:buClr>
                <a:srgbClr val="222222"/>
              </a:buClr>
              <a:buSzPts val="1800"/>
              <a:buChar char="○"/>
            </a:pPr>
            <a:r>
              <a:rPr b="1" lang="en" sz="1800">
                <a:solidFill>
                  <a:srgbClr val="222222"/>
                </a:solidFill>
                <a:highlight>
                  <a:srgbClr val="FFFFFF"/>
                </a:highlight>
              </a:rPr>
              <a:t>Major impact to clients behind those resolvers (bogus responses).</a:t>
            </a:r>
            <a:r>
              <a:rPr lang="en" sz="1800">
                <a:solidFill>
                  <a:srgbClr val="222222"/>
                </a:solidFill>
                <a:highlight>
                  <a:srgbClr val="FFFFFF"/>
                </a:highlight>
              </a:rPr>
              <a:t> </a:t>
            </a:r>
            <a:endParaRPr sz="1800">
              <a:solidFill>
                <a:srgbClr val="222222"/>
              </a:solidFill>
              <a:highlight>
                <a:srgbClr val="FFFFFF"/>
              </a:highlight>
            </a:endParaRPr>
          </a:p>
          <a:p>
            <a:pPr indent="0" lvl="0" marL="0" rtl="0" algn="l">
              <a:spcBef>
                <a:spcPts val="0"/>
              </a:spcBef>
              <a:spcAft>
                <a:spcPts val="0"/>
              </a:spcAft>
              <a:buNone/>
            </a:pPr>
            <a:r>
              <a:t/>
            </a:r>
            <a:endParaRPr i="1" sz="1200">
              <a:solidFill>
                <a:srgbClr val="222222"/>
              </a:solidFill>
              <a:latin typeface="Courier New"/>
              <a:ea typeface="Courier New"/>
              <a:cs typeface="Courier New"/>
              <a:sym typeface="Courier New"/>
            </a:endParaRPr>
          </a:p>
          <a:p>
            <a:pPr indent="0" lvl="0" marL="0" rtl="0" algn="ctr">
              <a:spcBef>
                <a:spcPts val="0"/>
              </a:spcBef>
              <a:spcAft>
                <a:spcPts val="0"/>
              </a:spcAft>
              <a:buNone/>
            </a:pPr>
            <a:r>
              <a:t/>
            </a:r>
            <a:endParaRPr sz="1400">
              <a:solidFill>
                <a:srgbClr val="080707"/>
              </a:solidFill>
            </a:endParaRPr>
          </a:p>
          <a:p>
            <a:pPr indent="0" lvl="0" marL="0" rtl="0" algn="ctr">
              <a:spcBef>
                <a:spcPts val="0"/>
              </a:spcBef>
              <a:spcAft>
                <a:spcPts val="0"/>
              </a:spcAft>
              <a:buNone/>
            </a:pPr>
            <a:r>
              <a:t/>
            </a:r>
            <a:endParaRPr sz="1400">
              <a:solidFill>
                <a:srgbClr val="080707"/>
              </a:solidFill>
            </a:endParaRPr>
          </a:p>
          <a:p>
            <a:pPr indent="0" lvl="0" marL="0" rtl="0" algn="ctr">
              <a:spcBef>
                <a:spcPts val="0"/>
              </a:spcBef>
              <a:spcAft>
                <a:spcPts val="0"/>
              </a:spcAft>
              <a:buNone/>
            </a:pPr>
            <a:r>
              <a:t/>
            </a:r>
            <a:endParaRPr sz="1400"/>
          </a:p>
        </p:txBody>
      </p:sp>
      <p:sp>
        <p:nvSpPr>
          <p:cNvPr id="81" name="Google Shape;81;p16"/>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82" name="Google Shape;82;p16"/>
          <p:cNvSpPr txBox="1"/>
          <p:nvPr>
            <p:ph idx="1" type="subTitle"/>
          </p:nvPr>
        </p:nvSpPr>
        <p:spPr>
          <a:xfrm>
            <a:off x="405525" y="2765475"/>
            <a:ext cx="8520600" cy="1697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400">
              <a:solidFill>
                <a:srgbClr val="080707"/>
              </a:solidFill>
            </a:endParaRPr>
          </a:p>
          <a:p>
            <a:pPr indent="0" lvl="0" marL="0" rtl="0" algn="l">
              <a:spcBef>
                <a:spcPts val="0"/>
              </a:spcBef>
              <a:spcAft>
                <a:spcPts val="0"/>
              </a:spcAft>
              <a:buNone/>
            </a:pPr>
            <a:r>
              <a:rPr i="1" lang="en" sz="1200">
                <a:solidFill>
                  <a:srgbClr val="222222"/>
                </a:solidFill>
                <a:latin typeface="Courier New"/>
                <a:ea typeface="Courier New"/>
                <a:cs typeface="Courier New"/>
                <a:sym typeface="Courier New"/>
              </a:rPr>
              <a:t>$ </a:t>
            </a:r>
            <a:r>
              <a:rPr b="1" i="1" lang="en" sz="1200">
                <a:solidFill>
                  <a:srgbClr val="222222"/>
                </a:solidFill>
                <a:latin typeface="Courier New"/>
                <a:ea typeface="Courier New"/>
                <a:cs typeface="Courier New"/>
                <a:sym typeface="Courier New"/>
              </a:rPr>
              <a:t>date &amp;&amp; dig na107.inst.siteforce.com A +dnssec  | grep RRSIG</a:t>
            </a:r>
            <a:endParaRPr b="1" i="1" sz="1200">
              <a:solidFill>
                <a:srgbClr val="222222"/>
              </a:solidFill>
              <a:latin typeface="Courier New"/>
              <a:ea typeface="Courier New"/>
              <a:cs typeface="Courier New"/>
              <a:sym typeface="Courier New"/>
            </a:endParaRPr>
          </a:p>
          <a:p>
            <a:pPr indent="0" lvl="0" marL="0" rtl="0" algn="l">
              <a:spcBef>
                <a:spcPts val="0"/>
              </a:spcBef>
              <a:spcAft>
                <a:spcPts val="0"/>
              </a:spcAft>
              <a:buNone/>
            </a:pPr>
            <a:r>
              <a:rPr i="1" lang="en" sz="1200">
                <a:solidFill>
                  <a:srgbClr val="222222"/>
                </a:solidFill>
                <a:highlight>
                  <a:schemeClr val="lt1"/>
                </a:highlight>
                <a:latin typeface="Courier New"/>
                <a:ea typeface="Courier New"/>
                <a:cs typeface="Courier New"/>
                <a:sym typeface="Courier New"/>
              </a:rPr>
              <a:t>Sat 23 Mar 2019 </a:t>
            </a:r>
            <a:r>
              <a:rPr i="1" lang="en" sz="1200">
                <a:solidFill>
                  <a:srgbClr val="222222"/>
                </a:solidFill>
                <a:highlight>
                  <a:srgbClr val="FFFF00"/>
                </a:highlight>
                <a:latin typeface="Courier New"/>
                <a:ea typeface="Courier New"/>
                <a:cs typeface="Courier New"/>
                <a:sym typeface="Courier New"/>
              </a:rPr>
              <a:t>19:37:42 GMT</a:t>
            </a:r>
            <a:endParaRPr i="1" sz="1200">
              <a:solidFill>
                <a:srgbClr val="222222"/>
              </a:solidFill>
              <a:highlight>
                <a:srgbClr val="FFFF00"/>
              </a:highlight>
              <a:latin typeface="Courier New"/>
              <a:ea typeface="Courier New"/>
              <a:cs typeface="Courier New"/>
              <a:sym typeface="Courier New"/>
            </a:endParaRPr>
          </a:p>
          <a:p>
            <a:pPr indent="0" lvl="0" marL="0" rtl="0" algn="l">
              <a:spcBef>
                <a:spcPts val="0"/>
              </a:spcBef>
              <a:spcAft>
                <a:spcPts val="0"/>
              </a:spcAft>
              <a:buNone/>
            </a:pPr>
            <a:r>
              <a:rPr b="1" i="1" lang="en" sz="1200">
                <a:solidFill>
                  <a:srgbClr val="222222"/>
                </a:solidFill>
                <a:latin typeface="Courier New"/>
                <a:ea typeface="Courier New"/>
                <a:cs typeface="Courier New"/>
                <a:sym typeface="Courier New"/>
              </a:rPr>
              <a:t>na107-hio.hio.r.inst.siteforce.com</a:t>
            </a:r>
            <a:r>
              <a:rPr i="1" lang="en" sz="1200">
                <a:solidFill>
                  <a:srgbClr val="222222"/>
                </a:solidFill>
                <a:latin typeface="Courier New"/>
                <a:ea typeface="Courier New"/>
                <a:cs typeface="Courier New"/>
                <a:sym typeface="Courier New"/>
              </a:rPr>
              <a:t>. 30 IN RRSIG	A 8 6 30 </a:t>
            </a:r>
            <a:r>
              <a:rPr b="1" i="1" lang="en" sz="1200">
                <a:solidFill>
                  <a:srgbClr val="FF0000"/>
                </a:solidFill>
                <a:latin typeface="Courier New"/>
                <a:ea typeface="Courier New"/>
                <a:cs typeface="Courier New"/>
                <a:sym typeface="Courier New"/>
              </a:rPr>
              <a:t>20190330</a:t>
            </a:r>
            <a:r>
              <a:rPr b="1" i="1" lang="en" sz="1200">
                <a:solidFill>
                  <a:srgbClr val="FF0000"/>
                </a:solidFill>
                <a:highlight>
                  <a:srgbClr val="FFFF00"/>
                </a:highlight>
                <a:latin typeface="Courier New"/>
                <a:ea typeface="Courier New"/>
                <a:cs typeface="Courier New"/>
                <a:sym typeface="Courier New"/>
              </a:rPr>
              <a:t>1937</a:t>
            </a:r>
            <a:r>
              <a:rPr b="1" i="1" lang="en" sz="1200">
                <a:solidFill>
                  <a:srgbClr val="FF0000"/>
                </a:solidFill>
                <a:highlight>
                  <a:srgbClr val="FFFF00"/>
                </a:highlight>
                <a:latin typeface="Courier New"/>
                <a:ea typeface="Courier New"/>
                <a:cs typeface="Courier New"/>
                <a:sym typeface="Courier New"/>
              </a:rPr>
              <a:t>42</a:t>
            </a:r>
            <a:r>
              <a:rPr b="1" i="1" lang="en" sz="1200">
                <a:solidFill>
                  <a:srgbClr val="FF0000"/>
                </a:solidFill>
                <a:latin typeface="Courier New"/>
                <a:ea typeface="Courier New"/>
                <a:cs typeface="Courier New"/>
                <a:sym typeface="Courier New"/>
              </a:rPr>
              <a:t> 20190323193742</a:t>
            </a:r>
            <a:r>
              <a:rPr i="1" lang="en" sz="1200">
                <a:solidFill>
                  <a:srgbClr val="222222"/>
                </a:solidFill>
                <a:latin typeface="Courier New"/>
                <a:ea typeface="Courier New"/>
                <a:cs typeface="Courier New"/>
                <a:sym typeface="Courier New"/>
              </a:rPr>
              <a:t> </a:t>
            </a:r>
            <a:endParaRPr i="1" sz="1200">
              <a:solidFill>
                <a:srgbClr val="222222"/>
              </a:solidFill>
              <a:latin typeface="Courier New"/>
              <a:ea typeface="Courier New"/>
              <a:cs typeface="Courier New"/>
              <a:sym typeface="Courier New"/>
            </a:endParaRPr>
          </a:p>
          <a:p>
            <a:pPr indent="0" lvl="0" marL="0" rtl="0" algn="l">
              <a:spcBef>
                <a:spcPts val="0"/>
              </a:spcBef>
              <a:spcAft>
                <a:spcPts val="0"/>
              </a:spcAft>
              <a:buNone/>
            </a:pPr>
            <a:r>
              <a:t/>
            </a:r>
            <a:endParaRPr i="1" sz="1200">
              <a:solidFill>
                <a:srgbClr val="222222"/>
              </a:solidFill>
              <a:latin typeface="Courier New"/>
              <a:ea typeface="Courier New"/>
              <a:cs typeface="Courier New"/>
              <a:sym typeface="Courier New"/>
            </a:endParaRPr>
          </a:p>
          <a:p>
            <a:pPr indent="0" lvl="0" marL="0" rtl="0" algn="l">
              <a:lnSpc>
                <a:spcPct val="115000"/>
              </a:lnSpc>
              <a:spcBef>
                <a:spcPts val="0"/>
              </a:spcBef>
              <a:spcAft>
                <a:spcPts val="0"/>
              </a:spcAft>
              <a:buNone/>
            </a:pPr>
            <a:r>
              <a:rPr i="1" lang="en" sz="1100">
                <a:solidFill>
                  <a:srgbClr val="222222"/>
                </a:solidFill>
                <a:latin typeface="Courier New"/>
                <a:ea typeface="Courier New"/>
                <a:cs typeface="Courier New"/>
                <a:sym typeface="Courier New"/>
              </a:rPr>
              <a:t>$ </a:t>
            </a:r>
            <a:r>
              <a:rPr b="1" i="1" lang="en" sz="1100">
                <a:solidFill>
                  <a:srgbClr val="222222"/>
                </a:solidFill>
                <a:latin typeface="Courier New"/>
                <a:ea typeface="Courier New"/>
                <a:cs typeface="Courier New"/>
                <a:sym typeface="Courier New"/>
              </a:rPr>
              <a:t>date &amp;&amp; dig na107.inst.siteforce.com A +dnssec  | grep RRSIG</a:t>
            </a:r>
            <a:endParaRPr b="1" i="1" sz="1100">
              <a:solidFill>
                <a:srgbClr val="222222"/>
              </a:solidFill>
              <a:latin typeface="Courier New"/>
              <a:ea typeface="Courier New"/>
              <a:cs typeface="Courier New"/>
              <a:sym typeface="Courier New"/>
            </a:endParaRPr>
          </a:p>
          <a:p>
            <a:pPr indent="0" lvl="0" marL="0" rtl="0" algn="l">
              <a:lnSpc>
                <a:spcPct val="115000"/>
              </a:lnSpc>
              <a:spcBef>
                <a:spcPts val="0"/>
              </a:spcBef>
              <a:spcAft>
                <a:spcPts val="0"/>
              </a:spcAft>
              <a:buNone/>
            </a:pPr>
            <a:r>
              <a:rPr i="1" lang="en" sz="1100">
                <a:solidFill>
                  <a:srgbClr val="222222"/>
                </a:solidFill>
                <a:latin typeface="Courier New"/>
                <a:ea typeface="Courier New"/>
                <a:cs typeface="Courier New"/>
                <a:sym typeface="Courier New"/>
              </a:rPr>
              <a:t>Sat 23 Mar 2019 </a:t>
            </a:r>
            <a:r>
              <a:rPr i="1" lang="en" sz="1100">
                <a:solidFill>
                  <a:srgbClr val="222222"/>
                </a:solidFill>
                <a:highlight>
                  <a:srgbClr val="FFFF00"/>
                </a:highlight>
                <a:latin typeface="Courier New"/>
                <a:ea typeface="Courier New"/>
                <a:cs typeface="Courier New"/>
                <a:sym typeface="Courier New"/>
              </a:rPr>
              <a:t>19:38:17 GMT</a:t>
            </a:r>
            <a:endParaRPr i="1" sz="1100">
              <a:solidFill>
                <a:srgbClr val="222222"/>
              </a:solidFill>
              <a:highlight>
                <a:srgbClr val="FFFF00"/>
              </a:highlight>
              <a:latin typeface="Courier New"/>
              <a:ea typeface="Courier New"/>
              <a:cs typeface="Courier New"/>
              <a:sym typeface="Courier New"/>
            </a:endParaRPr>
          </a:p>
          <a:p>
            <a:pPr indent="0" lvl="0" marL="0" rtl="0" algn="l">
              <a:lnSpc>
                <a:spcPct val="115000"/>
              </a:lnSpc>
              <a:spcBef>
                <a:spcPts val="0"/>
              </a:spcBef>
              <a:spcAft>
                <a:spcPts val="0"/>
              </a:spcAft>
              <a:buNone/>
            </a:pPr>
            <a:r>
              <a:rPr b="1" i="1" lang="en" sz="1100">
                <a:solidFill>
                  <a:srgbClr val="222222"/>
                </a:solidFill>
                <a:latin typeface="Courier New"/>
                <a:ea typeface="Courier New"/>
                <a:cs typeface="Courier New"/>
                <a:sym typeface="Courier New"/>
              </a:rPr>
              <a:t>na107-hio.hio.r.inst.siteforce.com. 30</a:t>
            </a:r>
            <a:r>
              <a:rPr i="1" lang="en" sz="1100">
                <a:solidFill>
                  <a:srgbClr val="222222"/>
                </a:solidFill>
                <a:latin typeface="Courier New"/>
                <a:ea typeface="Courier New"/>
                <a:cs typeface="Courier New"/>
                <a:sym typeface="Courier New"/>
              </a:rPr>
              <a:t> IN RRSIG	A 8 6 30</a:t>
            </a:r>
            <a:r>
              <a:rPr b="1" i="1" lang="en" sz="1100">
                <a:solidFill>
                  <a:srgbClr val="FF0000"/>
                </a:solidFill>
                <a:latin typeface="Courier New"/>
                <a:ea typeface="Courier New"/>
                <a:cs typeface="Courier New"/>
                <a:sym typeface="Courier New"/>
              </a:rPr>
              <a:t> 20190330</a:t>
            </a:r>
            <a:r>
              <a:rPr b="1" i="1" lang="en" sz="1100">
                <a:solidFill>
                  <a:srgbClr val="FF0000"/>
                </a:solidFill>
                <a:highlight>
                  <a:srgbClr val="FFFF00"/>
                </a:highlight>
                <a:latin typeface="Courier New"/>
                <a:ea typeface="Courier New"/>
                <a:cs typeface="Courier New"/>
                <a:sym typeface="Courier New"/>
              </a:rPr>
              <a:t>193817</a:t>
            </a:r>
            <a:r>
              <a:rPr b="1" i="1" lang="en" sz="1100">
                <a:solidFill>
                  <a:srgbClr val="FF0000"/>
                </a:solidFill>
                <a:latin typeface="Courier New"/>
                <a:ea typeface="Courier New"/>
                <a:cs typeface="Courier New"/>
                <a:sym typeface="Courier New"/>
              </a:rPr>
              <a:t> 20190323193817</a:t>
            </a:r>
            <a:r>
              <a:rPr i="1" lang="en" sz="1100">
                <a:solidFill>
                  <a:srgbClr val="222222"/>
                </a:solidFill>
                <a:latin typeface="Courier New"/>
                <a:ea typeface="Courier New"/>
                <a:cs typeface="Courier New"/>
                <a:sym typeface="Courier New"/>
              </a:rPr>
              <a:t> 57048 </a:t>
            </a:r>
            <a:endParaRPr i="1" sz="1100">
              <a:solidFill>
                <a:srgbClr val="222222"/>
              </a:solidFill>
              <a:latin typeface="Courier New"/>
              <a:ea typeface="Courier New"/>
              <a:cs typeface="Courier New"/>
              <a:sym typeface="Courier New"/>
            </a:endParaRPr>
          </a:p>
          <a:p>
            <a:pPr indent="0" lvl="0" marL="0" rtl="0" algn="l">
              <a:spcBef>
                <a:spcPts val="0"/>
              </a:spcBef>
              <a:spcAft>
                <a:spcPts val="0"/>
              </a:spcAft>
              <a:buNone/>
            </a:pPr>
            <a:r>
              <a:t/>
            </a:r>
            <a:endParaRPr i="1" sz="1200">
              <a:solidFill>
                <a:srgbClr val="222222"/>
              </a:solidFill>
              <a:latin typeface="Courier New"/>
              <a:ea typeface="Courier New"/>
              <a:cs typeface="Courier New"/>
              <a:sym typeface="Courier New"/>
            </a:endParaRPr>
          </a:p>
          <a:p>
            <a:pPr indent="0" lvl="0" marL="0" rtl="0" algn="ctr">
              <a:spcBef>
                <a:spcPts val="0"/>
              </a:spcBef>
              <a:spcAft>
                <a:spcPts val="0"/>
              </a:spcAft>
              <a:buNone/>
            </a:pPr>
            <a:r>
              <a:t/>
            </a:r>
            <a:endParaRPr sz="1400">
              <a:solidFill>
                <a:srgbClr val="080707"/>
              </a:solidFill>
            </a:endParaRPr>
          </a:p>
          <a:p>
            <a:pPr indent="0" lvl="0" marL="0" rtl="0" algn="ctr">
              <a:spcBef>
                <a:spcPts val="0"/>
              </a:spcBef>
              <a:spcAft>
                <a:spcPts val="0"/>
              </a:spcAft>
              <a:buNone/>
            </a:pPr>
            <a:r>
              <a:t/>
            </a:r>
            <a:endParaRPr sz="1400">
              <a:solidFill>
                <a:srgbClr val="080707"/>
              </a:solidFill>
            </a:endParaRPr>
          </a:p>
          <a:p>
            <a:pPr indent="0" lvl="0" marL="0" rtl="0" algn="ctr">
              <a:spcBef>
                <a:spcPts val="0"/>
              </a:spcBef>
              <a:spcAft>
                <a:spcPts val="0"/>
              </a:spcAft>
              <a:buNone/>
            </a:pPr>
            <a:r>
              <a:t/>
            </a:r>
            <a:endParaRPr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ctrTitle"/>
          </p:nvPr>
        </p:nvSpPr>
        <p:spPr>
          <a:xfrm>
            <a:off x="141100" y="112875"/>
            <a:ext cx="8698200" cy="592800"/>
          </a:xfrm>
          <a:prstGeom prst="rect">
            <a:avLst/>
          </a:prstGeom>
        </p:spPr>
        <p:txBody>
          <a:bodyPr anchorCtr="0" anchor="b" bIns="91425" lIns="91425" spcFirstLastPara="1" rIns="91425" wrap="square" tIns="91425">
            <a:noAutofit/>
          </a:bodyPr>
          <a:lstStyle/>
          <a:p>
            <a:pPr indent="-457200" lvl="0" marL="457200" rtl="0" algn="l">
              <a:spcBef>
                <a:spcPts val="0"/>
              </a:spcBef>
              <a:spcAft>
                <a:spcPts val="0"/>
              </a:spcAft>
              <a:buSzPts val="3600"/>
              <a:buAutoNum type="arabicPeriod"/>
            </a:pPr>
            <a:r>
              <a:rPr lang="en" sz="3600"/>
              <a:t>Signature Inception Offset (continued)</a:t>
            </a:r>
            <a:endParaRPr sz="3600"/>
          </a:p>
        </p:txBody>
      </p:sp>
      <p:sp>
        <p:nvSpPr>
          <p:cNvPr id="88" name="Google Shape;88;p17"/>
          <p:cNvSpPr txBox="1"/>
          <p:nvPr>
            <p:ph idx="1" type="subTitle"/>
          </p:nvPr>
        </p:nvSpPr>
        <p:spPr>
          <a:xfrm>
            <a:off x="217700" y="1295850"/>
            <a:ext cx="5019900" cy="2699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800" u="sng">
                <a:solidFill>
                  <a:schemeClr val="accent5"/>
                </a:solidFill>
                <a:hlinkClick r:id="rId3"/>
              </a:rPr>
              <a:t>RFC 6781</a:t>
            </a:r>
            <a:r>
              <a:rPr b="1" lang="en" sz="1800">
                <a:solidFill>
                  <a:srgbClr val="080707"/>
                </a:solidFill>
              </a:rPr>
              <a:t> </a:t>
            </a:r>
            <a:r>
              <a:rPr lang="en" sz="1800">
                <a:solidFill>
                  <a:srgbClr val="080707"/>
                </a:solidFill>
              </a:rPr>
              <a:t>allows a parameter called the</a:t>
            </a:r>
            <a:r>
              <a:rPr b="1" lang="en" sz="1800">
                <a:solidFill>
                  <a:srgbClr val="080707"/>
                </a:solidFill>
              </a:rPr>
              <a:t> inception offset:</a:t>
            </a:r>
            <a:br>
              <a:rPr b="1" lang="en" sz="1800">
                <a:solidFill>
                  <a:srgbClr val="080707"/>
                </a:solidFill>
              </a:rPr>
            </a:br>
            <a:endParaRPr b="1" sz="1800">
              <a:solidFill>
                <a:srgbClr val="080707"/>
              </a:solidFill>
            </a:endParaRPr>
          </a:p>
          <a:p>
            <a:pPr indent="0" lvl="0" marL="0" rtl="0" algn="ctr">
              <a:spcBef>
                <a:spcPts val="0"/>
              </a:spcBef>
              <a:spcAft>
                <a:spcPts val="0"/>
              </a:spcAft>
              <a:buNone/>
            </a:pPr>
            <a:r>
              <a:rPr lang="en" sz="1800">
                <a:solidFill>
                  <a:schemeClr val="dk1"/>
                </a:solidFill>
              </a:rPr>
              <a:t>"The validity of the signature starts shortly before the signing time. That is done to deal with validators that might have some clock skew. This is called the inception offset, and it should be chosen so that false negatives are minimized to a reasonable level</a:t>
            </a:r>
            <a:r>
              <a:rPr lang="en" sz="1800">
                <a:solidFill>
                  <a:srgbClr val="080707"/>
                </a:solidFill>
              </a:rPr>
              <a:t>."</a:t>
            </a:r>
            <a:endParaRPr sz="1800">
              <a:solidFill>
                <a:srgbClr val="080707"/>
              </a:solidFill>
            </a:endParaRPr>
          </a:p>
          <a:p>
            <a:pPr indent="0" lvl="0" marL="0" rtl="0" algn="ctr">
              <a:spcBef>
                <a:spcPts val="0"/>
              </a:spcBef>
              <a:spcAft>
                <a:spcPts val="0"/>
              </a:spcAft>
              <a:buNone/>
            </a:pPr>
            <a:r>
              <a:t/>
            </a:r>
            <a:endParaRPr sz="1400">
              <a:solidFill>
                <a:srgbClr val="080707"/>
              </a:solidFill>
            </a:endParaRPr>
          </a:p>
          <a:p>
            <a:pPr indent="0" lvl="0" marL="0" rtl="0" algn="ctr">
              <a:spcBef>
                <a:spcPts val="0"/>
              </a:spcBef>
              <a:spcAft>
                <a:spcPts val="0"/>
              </a:spcAft>
              <a:buNone/>
            </a:pPr>
            <a:r>
              <a:t/>
            </a:r>
            <a:endParaRPr sz="1400"/>
          </a:p>
        </p:txBody>
      </p:sp>
      <p:pic>
        <p:nvPicPr>
          <p:cNvPr id="89" name="Google Shape;89;p17"/>
          <p:cNvPicPr preferRelativeResize="0"/>
          <p:nvPr/>
        </p:nvPicPr>
        <p:blipFill>
          <a:blip r:embed="rId4">
            <a:alphaModFix/>
          </a:blip>
          <a:stretch>
            <a:fillRect/>
          </a:stretch>
        </p:blipFill>
        <p:spPr>
          <a:xfrm>
            <a:off x="5237600" y="1437125"/>
            <a:ext cx="3601600" cy="2654538"/>
          </a:xfrm>
          <a:prstGeom prst="rect">
            <a:avLst/>
          </a:prstGeom>
          <a:noFill/>
          <a:ln>
            <a:noFill/>
          </a:ln>
        </p:spPr>
      </p:pic>
      <p:sp>
        <p:nvSpPr>
          <p:cNvPr id="90" name="Google Shape;90;p17"/>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8"/>
          <p:cNvSpPr txBox="1"/>
          <p:nvPr>
            <p:ph type="ctrTitle"/>
          </p:nvPr>
        </p:nvSpPr>
        <p:spPr>
          <a:xfrm>
            <a:off x="141100" y="112875"/>
            <a:ext cx="8625600" cy="592800"/>
          </a:xfrm>
          <a:prstGeom prst="rect">
            <a:avLst/>
          </a:prstGeom>
        </p:spPr>
        <p:txBody>
          <a:bodyPr anchorCtr="0" anchor="b" bIns="91425" lIns="91425" spcFirstLastPara="1" rIns="91425" wrap="square" tIns="91425">
            <a:noAutofit/>
          </a:bodyPr>
          <a:lstStyle/>
          <a:p>
            <a:pPr indent="-457200" lvl="0" marL="457200" rtl="0" algn="l">
              <a:spcBef>
                <a:spcPts val="0"/>
              </a:spcBef>
              <a:spcAft>
                <a:spcPts val="0"/>
              </a:spcAft>
              <a:buSzPts val="3600"/>
              <a:buAutoNum type="arabicPeriod"/>
            </a:pPr>
            <a:r>
              <a:rPr lang="en" sz="3600"/>
              <a:t>Signature Inception Offset (continued)</a:t>
            </a:r>
            <a:endParaRPr sz="3600"/>
          </a:p>
        </p:txBody>
      </p:sp>
      <p:sp>
        <p:nvSpPr>
          <p:cNvPr id="96" name="Google Shape;96;p18"/>
          <p:cNvSpPr txBox="1"/>
          <p:nvPr>
            <p:ph idx="1" type="subTitle"/>
          </p:nvPr>
        </p:nvSpPr>
        <p:spPr>
          <a:xfrm>
            <a:off x="311700" y="1052875"/>
            <a:ext cx="8520600" cy="3463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solidFill>
                  <a:srgbClr val="080707"/>
                </a:solidFill>
              </a:rPr>
              <a:t>A feature request was made with F5 to add inception offset.</a:t>
            </a:r>
            <a:br>
              <a:rPr lang="en" sz="1800">
                <a:solidFill>
                  <a:srgbClr val="080707"/>
                </a:solidFill>
              </a:rPr>
            </a:br>
            <a:endParaRPr sz="1800">
              <a:solidFill>
                <a:srgbClr val="080707"/>
              </a:solidFill>
            </a:endParaRPr>
          </a:p>
          <a:p>
            <a:pPr indent="-342900" lvl="0" marL="457200" rtl="0" algn="l">
              <a:spcBef>
                <a:spcPts val="0"/>
              </a:spcBef>
              <a:spcAft>
                <a:spcPts val="0"/>
              </a:spcAft>
              <a:buSzPts val="1800"/>
              <a:buChar char="●"/>
            </a:pPr>
            <a:r>
              <a:rPr lang="en" sz="1800">
                <a:solidFill>
                  <a:srgbClr val="080707"/>
                </a:solidFill>
              </a:rPr>
              <a:t>New code now sets the inception offset </a:t>
            </a:r>
            <a:r>
              <a:rPr lang="en" sz="1800">
                <a:solidFill>
                  <a:srgbClr val="000000"/>
                </a:solidFill>
                <a:highlight>
                  <a:srgbClr val="FFFFFF"/>
                </a:highlight>
              </a:rPr>
              <a:t>for the DNSSEC signatures to a configured time before the signature creation (default of 60 mins).</a:t>
            </a:r>
            <a:endParaRPr sz="1800">
              <a:solidFill>
                <a:srgbClr val="000000"/>
              </a:solidFill>
            </a:endParaRPr>
          </a:p>
          <a:p>
            <a:pPr indent="0" lvl="0" marL="0" rtl="0" algn="l">
              <a:spcBef>
                <a:spcPts val="0"/>
              </a:spcBef>
              <a:spcAft>
                <a:spcPts val="0"/>
              </a:spcAft>
              <a:buNone/>
            </a:pPr>
            <a:r>
              <a:t/>
            </a:r>
            <a:endParaRPr sz="1800"/>
          </a:p>
          <a:p>
            <a:pPr indent="-342900" lvl="0" marL="457200" rtl="0" algn="l">
              <a:spcBef>
                <a:spcPts val="0"/>
              </a:spcBef>
              <a:spcAft>
                <a:spcPts val="0"/>
              </a:spcAft>
              <a:buClr>
                <a:srgbClr val="000000"/>
              </a:buClr>
              <a:buSzPts val="1800"/>
              <a:buChar char="●"/>
            </a:pPr>
            <a:r>
              <a:rPr lang="en" sz="1800">
                <a:solidFill>
                  <a:srgbClr val="000000"/>
                </a:solidFill>
              </a:rPr>
              <a:t>This is available in </a:t>
            </a:r>
            <a:r>
              <a:rPr lang="en" sz="1800">
                <a:solidFill>
                  <a:srgbClr val="000000"/>
                </a:solidFill>
                <a:highlight>
                  <a:srgbClr val="FFFFFF"/>
                </a:highlight>
              </a:rPr>
              <a:t>Version 15.1 due approximately Q1 2020, but can be backported as far as version 12.1.X</a:t>
            </a:r>
            <a:br>
              <a:rPr lang="en" sz="1800">
                <a:solidFill>
                  <a:srgbClr val="000000"/>
                </a:solidFill>
                <a:highlight>
                  <a:srgbClr val="FFFFFF"/>
                </a:highlight>
              </a:rPr>
            </a:br>
            <a:r>
              <a:rPr lang="en" sz="1800">
                <a:solidFill>
                  <a:srgbClr val="000000"/>
                </a:solidFill>
                <a:highlight>
                  <a:srgbClr val="FFFFFF"/>
                </a:highlight>
              </a:rPr>
              <a:t>Bug ID 767989 should be referenced if needed in versions earlier than 15.1</a:t>
            </a:r>
            <a:endParaRPr sz="1800">
              <a:solidFill>
                <a:srgbClr val="000000"/>
              </a:solidFill>
              <a:highlight>
                <a:srgbClr val="FFFFFF"/>
              </a:highlight>
            </a:endParaRPr>
          </a:p>
          <a:p>
            <a:pPr indent="0" lvl="0" marL="0" rtl="0" algn="l">
              <a:spcBef>
                <a:spcPts val="0"/>
              </a:spcBef>
              <a:spcAft>
                <a:spcPts val="0"/>
              </a:spcAft>
              <a:buNone/>
            </a:pPr>
            <a:r>
              <a:t/>
            </a:r>
            <a:endParaRPr sz="1800">
              <a:solidFill>
                <a:srgbClr val="000000"/>
              </a:solidFill>
              <a:highlight>
                <a:srgbClr val="FFFFFF"/>
              </a:highlight>
            </a:endParaRPr>
          </a:p>
          <a:p>
            <a:pPr indent="0" lvl="0" marL="0" rtl="0" algn="l">
              <a:spcBef>
                <a:spcPts val="0"/>
              </a:spcBef>
              <a:spcAft>
                <a:spcPts val="0"/>
              </a:spcAft>
              <a:buNone/>
            </a:pPr>
            <a:r>
              <a:t/>
            </a:r>
            <a:endParaRPr sz="1800">
              <a:solidFill>
                <a:srgbClr val="000000"/>
              </a:solidFill>
              <a:highlight>
                <a:srgbClr val="FFFFFF"/>
              </a:highlight>
            </a:endParaRPr>
          </a:p>
          <a:p>
            <a:pPr indent="0" lvl="0" marL="0" rtl="0" algn="ctr">
              <a:spcBef>
                <a:spcPts val="0"/>
              </a:spcBef>
              <a:spcAft>
                <a:spcPts val="0"/>
              </a:spcAft>
              <a:buNone/>
            </a:pPr>
            <a:r>
              <a:t/>
            </a:r>
            <a:endParaRPr b="1" sz="1800">
              <a:solidFill>
                <a:srgbClr val="080707"/>
              </a:solidFill>
            </a:endParaRPr>
          </a:p>
          <a:p>
            <a:pPr indent="0" lvl="0" marL="0" rtl="0" algn="ctr">
              <a:spcBef>
                <a:spcPts val="0"/>
              </a:spcBef>
              <a:spcAft>
                <a:spcPts val="0"/>
              </a:spcAft>
              <a:buNone/>
            </a:pPr>
            <a:r>
              <a:t/>
            </a:r>
            <a:endParaRPr sz="1400">
              <a:solidFill>
                <a:srgbClr val="080707"/>
              </a:solidFill>
            </a:endParaRPr>
          </a:p>
          <a:p>
            <a:pPr indent="0" lvl="0" marL="0" rtl="0" algn="ctr">
              <a:spcBef>
                <a:spcPts val="0"/>
              </a:spcBef>
              <a:spcAft>
                <a:spcPts val="0"/>
              </a:spcAft>
              <a:buNone/>
            </a:pPr>
            <a:r>
              <a:t/>
            </a:r>
            <a:endParaRPr sz="1400"/>
          </a:p>
        </p:txBody>
      </p:sp>
      <p:sp>
        <p:nvSpPr>
          <p:cNvPr id="97" name="Google Shape;97;p18"/>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txBox="1"/>
          <p:nvPr>
            <p:ph type="ctrTitle"/>
          </p:nvPr>
        </p:nvSpPr>
        <p:spPr>
          <a:xfrm>
            <a:off x="83150" y="30475"/>
            <a:ext cx="8778900" cy="59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000000"/>
                </a:solidFill>
              </a:rPr>
              <a:t>2. F5 BIG-IP DNSSEC vulnerability</a:t>
            </a:r>
            <a:endParaRPr sz="3600"/>
          </a:p>
        </p:txBody>
      </p:sp>
      <p:sp>
        <p:nvSpPr>
          <p:cNvPr id="103" name="Google Shape;103;p19"/>
          <p:cNvSpPr txBox="1"/>
          <p:nvPr>
            <p:ph idx="1" type="subTitle"/>
          </p:nvPr>
        </p:nvSpPr>
        <p:spPr>
          <a:xfrm>
            <a:off x="254125" y="684525"/>
            <a:ext cx="8520600" cy="4375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sz="1800">
                <a:solidFill>
                  <a:srgbClr val="080707"/>
                </a:solidFill>
                <a:highlight>
                  <a:srgbClr val="FFFFFF"/>
                </a:highlight>
              </a:rPr>
              <a:t>July 2019: </a:t>
            </a:r>
            <a:r>
              <a:rPr b="1" lang="en" sz="1800">
                <a:solidFill>
                  <a:srgbClr val="080707"/>
                </a:solidFill>
                <a:highlight>
                  <a:schemeClr val="lt1"/>
                </a:highlight>
              </a:rPr>
              <a:t>CZ.NIC</a:t>
            </a:r>
            <a:r>
              <a:rPr lang="en" sz="1800">
                <a:solidFill>
                  <a:srgbClr val="080707"/>
                </a:solidFill>
                <a:highlight>
                  <a:schemeClr val="lt1"/>
                </a:highlight>
              </a:rPr>
              <a:t>( </a:t>
            </a:r>
            <a:r>
              <a:rPr lang="en" sz="1800" u="sng">
                <a:solidFill>
                  <a:srgbClr val="2A6496"/>
                </a:solidFill>
                <a:highlight>
                  <a:srgbClr val="FFFFFF"/>
                </a:highlight>
                <a:hlinkClick r:id="rId3"/>
              </a:rPr>
              <a:t>Petr Špaček</a:t>
            </a:r>
            <a:r>
              <a:rPr lang="en" sz="1800">
                <a:solidFill>
                  <a:srgbClr val="080707"/>
                </a:solidFill>
                <a:highlight>
                  <a:schemeClr val="lt1"/>
                </a:highlight>
              </a:rPr>
              <a:t> and Jan Vcelak of </a:t>
            </a:r>
            <a:r>
              <a:rPr b="1" lang="en" sz="1800">
                <a:solidFill>
                  <a:srgbClr val="080707"/>
                </a:solidFill>
                <a:highlight>
                  <a:schemeClr val="lt1"/>
                </a:highlight>
              </a:rPr>
              <a:t>NS1</a:t>
            </a:r>
            <a:r>
              <a:rPr lang="en" sz="1800">
                <a:solidFill>
                  <a:srgbClr val="080707"/>
                </a:solidFill>
                <a:highlight>
                  <a:schemeClr val="lt1"/>
                </a:highlight>
              </a:rPr>
              <a:t>) published this article </a:t>
            </a:r>
            <a:endParaRPr sz="1800">
              <a:solidFill>
                <a:srgbClr val="080707"/>
              </a:solidFill>
              <a:highlight>
                <a:schemeClr val="lt1"/>
              </a:highlight>
            </a:endParaRPr>
          </a:p>
          <a:p>
            <a:pPr indent="0" lvl="0" marL="457200" rtl="0" algn="l">
              <a:lnSpc>
                <a:spcPct val="115000"/>
              </a:lnSpc>
              <a:spcBef>
                <a:spcPts val="0"/>
              </a:spcBef>
              <a:spcAft>
                <a:spcPts val="0"/>
              </a:spcAft>
              <a:buNone/>
            </a:pPr>
            <a:r>
              <a:rPr lang="en" sz="1800" u="sng">
                <a:solidFill>
                  <a:schemeClr val="hlink"/>
                </a:solidFill>
                <a:highlight>
                  <a:schemeClr val="lt1"/>
                </a:highlight>
                <a:hlinkClick r:id="rId4"/>
              </a:rPr>
              <a:t>Error-in-dnssec-implementation-on-f5-big-ip-load-balancers</a:t>
            </a:r>
            <a:r>
              <a:rPr lang="en" sz="1800">
                <a:solidFill>
                  <a:srgbClr val="080707"/>
                </a:solidFill>
                <a:highlight>
                  <a:srgbClr val="FFFFFF"/>
                </a:highlight>
              </a:rPr>
              <a:t> about the issue. Can be exploited to</a:t>
            </a:r>
            <a:r>
              <a:rPr b="1" lang="en" sz="1800">
                <a:solidFill>
                  <a:srgbClr val="080707"/>
                </a:solidFill>
                <a:highlight>
                  <a:srgbClr val="FFFFFF"/>
                </a:highlight>
              </a:rPr>
              <a:t> perform a denial-of-service (DoS)</a:t>
            </a:r>
            <a:r>
              <a:rPr lang="en" sz="1800">
                <a:solidFill>
                  <a:srgbClr val="080707"/>
                </a:solidFill>
                <a:highlight>
                  <a:srgbClr val="FFFFFF"/>
                </a:highlight>
              </a:rPr>
              <a:t>. </a:t>
            </a:r>
            <a:endParaRPr sz="1800">
              <a:solidFill>
                <a:srgbClr val="080707"/>
              </a:solidFill>
              <a:highlight>
                <a:srgbClr val="FFFFFF"/>
              </a:highlight>
            </a:endParaRPr>
          </a:p>
          <a:p>
            <a:pPr indent="0" lvl="0" marL="457200" rtl="0" algn="l">
              <a:lnSpc>
                <a:spcPct val="115000"/>
              </a:lnSpc>
              <a:spcBef>
                <a:spcPts val="0"/>
              </a:spcBef>
              <a:spcAft>
                <a:spcPts val="0"/>
              </a:spcAft>
              <a:buNone/>
            </a:pPr>
            <a:r>
              <a:t/>
            </a:r>
            <a:endParaRPr sz="1800">
              <a:solidFill>
                <a:srgbClr val="080707"/>
              </a:solidFill>
              <a:highlight>
                <a:srgbClr val="FFFFFF"/>
              </a:highlight>
            </a:endParaRPr>
          </a:p>
          <a:p>
            <a:pPr indent="0" lvl="0" marL="0" rtl="0" algn="l">
              <a:lnSpc>
                <a:spcPct val="115000"/>
              </a:lnSpc>
              <a:spcBef>
                <a:spcPts val="0"/>
              </a:spcBef>
              <a:spcAft>
                <a:spcPts val="0"/>
              </a:spcAft>
              <a:buNone/>
            </a:pPr>
            <a:r>
              <a:t/>
            </a:r>
            <a:endParaRPr sz="1800">
              <a:solidFill>
                <a:srgbClr val="080707"/>
              </a:solidFill>
              <a:highlight>
                <a:srgbClr val="FFFFFF"/>
              </a:highlight>
            </a:endParaRPr>
          </a:p>
          <a:p>
            <a:pPr indent="-342900" lvl="0" marL="457200" rtl="0" algn="l">
              <a:lnSpc>
                <a:spcPct val="115000"/>
              </a:lnSpc>
              <a:spcBef>
                <a:spcPts val="0"/>
              </a:spcBef>
              <a:spcAft>
                <a:spcPts val="0"/>
              </a:spcAft>
              <a:buClr>
                <a:srgbClr val="333333"/>
              </a:buClr>
              <a:buSzPts val="1800"/>
              <a:buChar char="●"/>
            </a:pPr>
            <a:r>
              <a:rPr b="1" lang="en" sz="1800">
                <a:solidFill>
                  <a:srgbClr val="333333"/>
                </a:solidFill>
                <a:highlight>
                  <a:schemeClr val="lt1"/>
                </a:highlight>
              </a:rPr>
              <a:t>ISSUE</a:t>
            </a:r>
            <a:r>
              <a:rPr lang="en" sz="1800">
                <a:solidFill>
                  <a:srgbClr val="333333"/>
                </a:solidFill>
                <a:highlight>
                  <a:schemeClr val="lt1"/>
                </a:highlight>
              </a:rPr>
              <a:t>: F5 returns an </a:t>
            </a:r>
            <a:r>
              <a:rPr b="1" lang="en" sz="1800">
                <a:solidFill>
                  <a:srgbClr val="333333"/>
                </a:solidFill>
                <a:highlight>
                  <a:schemeClr val="lt1"/>
                </a:highlight>
              </a:rPr>
              <a:t>incorrect NSEC3 record </a:t>
            </a:r>
            <a:r>
              <a:rPr lang="en" sz="1800">
                <a:solidFill>
                  <a:srgbClr val="333333"/>
                </a:solidFill>
                <a:highlight>
                  <a:schemeClr val="lt1"/>
                </a:highlight>
              </a:rPr>
              <a:t>for a DNS query for an RR type, which does not exist at given name.</a:t>
            </a:r>
            <a:endParaRPr sz="1800">
              <a:solidFill>
                <a:srgbClr val="333333"/>
              </a:solidFill>
              <a:highlight>
                <a:schemeClr val="lt1"/>
              </a:highlight>
            </a:endParaRPr>
          </a:p>
          <a:p>
            <a:pPr indent="-342900" lvl="1" marL="914400" rtl="0" algn="l">
              <a:lnSpc>
                <a:spcPct val="115000"/>
              </a:lnSpc>
              <a:spcBef>
                <a:spcPts val="0"/>
              </a:spcBef>
              <a:spcAft>
                <a:spcPts val="0"/>
              </a:spcAft>
              <a:buClr>
                <a:srgbClr val="333333"/>
              </a:buClr>
              <a:buSzPts val="1800"/>
              <a:buChar char="○"/>
            </a:pPr>
            <a:r>
              <a:rPr lang="en" sz="1800">
                <a:solidFill>
                  <a:srgbClr val="333333"/>
                </a:solidFill>
                <a:highlight>
                  <a:schemeClr val="lt1"/>
                </a:highlight>
              </a:rPr>
              <a:t>This indicates that only one of TXT/HINFO/RP RR types exists at given name, even if A or AAAA types actually exist and are returned if a client queried for them. </a:t>
            </a:r>
            <a:endParaRPr sz="1800">
              <a:solidFill>
                <a:srgbClr val="333333"/>
              </a:solidFill>
              <a:highlight>
                <a:schemeClr val="lt1"/>
              </a:highlight>
            </a:endParaRPr>
          </a:p>
          <a:p>
            <a:pPr indent="-342900" lvl="0" marL="457200" rtl="0" algn="l">
              <a:lnSpc>
                <a:spcPct val="115000"/>
              </a:lnSpc>
              <a:spcBef>
                <a:spcPts val="0"/>
              </a:spcBef>
              <a:spcAft>
                <a:spcPts val="0"/>
              </a:spcAft>
              <a:buClr>
                <a:srgbClr val="333333"/>
              </a:buClr>
              <a:buSzPts val="1800"/>
              <a:buChar char="●"/>
            </a:pPr>
            <a:r>
              <a:rPr b="1" lang="en" sz="1800">
                <a:solidFill>
                  <a:srgbClr val="333333"/>
                </a:solidFill>
                <a:highlight>
                  <a:schemeClr val="lt1"/>
                </a:highlight>
              </a:rPr>
              <a:t>IMPACT</a:t>
            </a:r>
            <a:r>
              <a:rPr lang="en" sz="1800">
                <a:solidFill>
                  <a:srgbClr val="333333"/>
                </a:solidFill>
                <a:highlight>
                  <a:schemeClr val="lt1"/>
                </a:highlight>
              </a:rPr>
              <a:t>: If resolver uses </a:t>
            </a:r>
            <a:r>
              <a:rPr lang="en" sz="1800">
                <a:solidFill>
                  <a:schemeClr val="dk1"/>
                </a:solidFill>
                <a:highlight>
                  <a:schemeClr val="lt1"/>
                </a:highlight>
              </a:rPr>
              <a:t>Aggressive Negative caching it can incorrectly infer non-existence of other record types at the NSEC3 record name</a:t>
            </a:r>
            <a:endParaRPr sz="1800">
              <a:solidFill>
                <a:srgbClr val="333333"/>
              </a:solidFill>
              <a:highlight>
                <a:schemeClr val="lt1"/>
              </a:highlight>
            </a:endParaRPr>
          </a:p>
          <a:p>
            <a:pPr indent="0" lvl="0" marL="0" rtl="0" algn="l">
              <a:lnSpc>
                <a:spcPct val="115000"/>
              </a:lnSpc>
              <a:spcBef>
                <a:spcPts val="800"/>
              </a:spcBef>
              <a:spcAft>
                <a:spcPts val="0"/>
              </a:spcAft>
              <a:buNone/>
            </a:pPr>
            <a:r>
              <a:rPr lang="en" sz="1800">
                <a:solidFill>
                  <a:srgbClr val="080707"/>
                </a:solidFill>
                <a:highlight>
                  <a:srgbClr val="FFFFFF"/>
                </a:highlight>
              </a:rPr>
              <a:t>  </a:t>
            </a:r>
            <a:endParaRPr sz="1800">
              <a:solidFill>
                <a:srgbClr val="080707"/>
              </a:solidFill>
              <a:highlight>
                <a:srgbClr val="FFFFFF"/>
              </a:highlight>
            </a:endParaRPr>
          </a:p>
          <a:p>
            <a:pPr indent="0" lvl="0" marL="0" rtl="0" algn="l">
              <a:lnSpc>
                <a:spcPct val="115000"/>
              </a:lnSpc>
              <a:spcBef>
                <a:spcPts val="0"/>
              </a:spcBef>
              <a:spcAft>
                <a:spcPts val="0"/>
              </a:spcAft>
              <a:buNone/>
            </a:pPr>
            <a:r>
              <a:t/>
            </a:r>
            <a:endParaRPr sz="1800">
              <a:solidFill>
                <a:srgbClr val="080707"/>
              </a:solidFill>
              <a:highlight>
                <a:srgbClr val="FFFFFF"/>
              </a:highlight>
            </a:endParaRPr>
          </a:p>
          <a:p>
            <a:pPr indent="0" lvl="0" marL="0" rtl="0" algn="l">
              <a:lnSpc>
                <a:spcPct val="115000"/>
              </a:lnSpc>
              <a:spcBef>
                <a:spcPts val="0"/>
              </a:spcBef>
              <a:spcAft>
                <a:spcPts val="0"/>
              </a:spcAft>
              <a:buNone/>
            </a:pPr>
            <a:r>
              <a:rPr lang="en" sz="1000">
                <a:solidFill>
                  <a:srgbClr val="080707"/>
                </a:solidFill>
                <a:highlight>
                  <a:srgbClr val="FFFFFF"/>
                </a:highlight>
              </a:rPr>
              <a:t> </a:t>
            </a:r>
            <a:endParaRPr/>
          </a:p>
        </p:txBody>
      </p:sp>
      <p:sp>
        <p:nvSpPr>
          <p:cNvPr id="104" name="Google Shape;104;p19"/>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0"/>
          <p:cNvSpPr txBox="1"/>
          <p:nvPr>
            <p:ph type="ctrTitle"/>
          </p:nvPr>
        </p:nvSpPr>
        <p:spPr>
          <a:xfrm>
            <a:off x="83150" y="30475"/>
            <a:ext cx="8778900" cy="59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000000"/>
                </a:solidFill>
              </a:rPr>
              <a:t>2. F5 BIG-IP DNSSEC vulnerability</a:t>
            </a:r>
            <a:endParaRPr sz="3600"/>
          </a:p>
        </p:txBody>
      </p:sp>
      <p:sp>
        <p:nvSpPr>
          <p:cNvPr id="110" name="Google Shape;110;p20"/>
          <p:cNvSpPr txBox="1"/>
          <p:nvPr>
            <p:ph idx="1" type="subTitle"/>
          </p:nvPr>
        </p:nvSpPr>
        <p:spPr>
          <a:xfrm>
            <a:off x="254125" y="684525"/>
            <a:ext cx="8520600" cy="4375800"/>
          </a:xfrm>
          <a:prstGeom prst="rect">
            <a:avLst/>
          </a:prstGeom>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t/>
            </a:r>
            <a:endParaRPr sz="1800">
              <a:solidFill>
                <a:srgbClr val="080707"/>
              </a:solidFill>
              <a:highlight>
                <a:srgbClr val="FFFFFF"/>
              </a:highlight>
            </a:endParaRPr>
          </a:p>
          <a:p>
            <a:pPr indent="0" lvl="0" marL="0" rtl="0" algn="l">
              <a:lnSpc>
                <a:spcPct val="115000"/>
              </a:lnSpc>
              <a:spcBef>
                <a:spcPts val="0"/>
              </a:spcBef>
              <a:spcAft>
                <a:spcPts val="0"/>
              </a:spcAft>
              <a:buNone/>
            </a:pPr>
            <a:r>
              <a:t/>
            </a:r>
            <a:endParaRPr sz="1800">
              <a:solidFill>
                <a:srgbClr val="080707"/>
              </a:solidFill>
              <a:highlight>
                <a:srgbClr val="FFFFFF"/>
              </a:highlight>
            </a:endParaRPr>
          </a:p>
          <a:p>
            <a:pPr indent="-342900" lvl="0" marL="457200" rtl="0" algn="l">
              <a:lnSpc>
                <a:spcPct val="115000"/>
              </a:lnSpc>
              <a:spcBef>
                <a:spcPts val="0"/>
              </a:spcBef>
              <a:spcAft>
                <a:spcPts val="0"/>
              </a:spcAft>
              <a:buSzPts val="1800"/>
              <a:buChar char="●"/>
            </a:pPr>
            <a:r>
              <a:rPr lang="en" sz="1800">
                <a:solidFill>
                  <a:srgbClr val="080707"/>
                </a:solidFill>
                <a:highlight>
                  <a:srgbClr val="FFFFFF"/>
                </a:highlight>
              </a:rPr>
              <a:t>Aug 2019: F5 team acknowledged and published a KB advising of the following workaround:   </a:t>
            </a:r>
            <a:r>
              <a:rPr lang="en" sz="1800">
                <a:solidFill>
                  <a:schemeClr val="hlink"/>
                </a:solidFill>
                <a:highlight>
                  <a:srgbClr val="FFFFFF"/>
                </a:highlight>
                <a:uFill>
                  <a:noFill/>
                </a:uFill>
                <a:hlinkClick r:id="rId3"/>
              </a:rPr>
              <a:t>https://support.f5.com/csp/article/K00724442</a:t>
            </a:r>
            <a:br>
              <a:rPr lang="en" sz="1800">
                <a:solidFill>
                  <a:srgbClr val="000000"/>
                </a:solidFill>
                <a:highlight>
                  <a:srgbClr val="FFFFFF"/>
                </a:highlight>
              </a:rPr>
            </a:br>
            <a:endParaRPr sz="1800">
              <a:solidFill>
                <a:srgbClr val="000000"/>
              </a:solidFill>
              <a:highlight>
                <a:srgbClr val="FFFFFF"/>
              </a:highlight>
            </a:endParaRPr>
          </a:p>
          <a:p>
            <a:pPr indent="-342900" lvl="0" marL="457200" rtl="0" algn="l">
              <a:lnSpc>
                <a:spcPct val="115000"/>
              </a:lnSpc>
              <a:spcBef>
                <a:spcPts val="0"/>
              </a:spcBef>
              <a:spcAft>
                <a:spcPts val="0"/>
              </a:spcAft>
              <a:buSzPts val="1800"/>
              <a:buChar char="●"/>
            </a:pPr>
            <a:r>
              <a:rPr lang="en" sz="1800">
                <a:solidFill>
                  <a:srgbClr val="000000"/>
                </a:solidFill>
                <a:highlight>
                  <a:srgbClr val="FFFFFF"/>
                </a:highlight>
              </a:rPr>
              <a:t>After discussions with the F5 team, they provided us with a permanent fix in a form of </a:t>
            </a:r>
            <a:r>
              <a:rPr b="1" lang="en" sz="1800">
                <a:solidFill>
                  <a:srgbClr val="000000"/>
                </a:solidFill>
                <a:highlight>
                  <a:srgbClr val="FFFFFF"/>
                </a:highlight>
              </a:rPr>
              <a:t>Engineering Hotfix</a:t>
            </a:r>
            <a:r>
              <a:rPr lang="en" sz="1800">
                <a:solidFill>
                  <a:srgbClr val="000000"/>
                </a:solidFill>
                <a:highlight>
                  <a:srgbClr val="FFFFFF"/>
                </a:highlight>
              </a:rPr>
              <a:t>. </a:t>
            </a:r>
            <a:endParaRPr sz="1800">
              <a:solidFill>
                <a:srgbClr val="000000"/>
              </a:solidFill>
              <a:highlight>
                <a:srgbClr val="FFFFFF"/>
              </a:highlight>
            </a:endParaRPr>
          </a:p>
          <a:p>
            <a:pPr indent="0" lvl="0" marL="0" rtl="0" algn="l">
              <a:lnSpc>
                <a:spcPct val="115000"/>
              </a:lnSpc>
              <a:spcBef>
                <a:spcPts val="0"/>
              </a:spcBef>
              <a:spcAft>
                <a:spcPts val="0"/>
              </a:spcAft>
              <a:buNone/>
            </a:pPr>
            <a:r>
              <a:rPr lang="en" sz="1000">
                <a:solidFill>
                  <a:srgbClr val="080707"/>
                </a:solidFill>
                <a:highlight>
                  <a:srgbClr val="FFFFFF"/>
                </a:highlight>
              </a:rPr>
              <a:t> </a:t>
            </a:r>
            <a:endParaRPr/>
          </a:p>
        </p:txBody>
      </p:sp>
      <p:sp>
        <p:nvSpPr>
          <p:cNvPr id="111" name="Google Shape;111;p20"/>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1"/>
          <p:cNvSpPr txBox="1"/>
          <p:nvPr>
            <p:ph type="ctrTitle"/>
          </p:nvPr>
        </p:nvSpPr>
        <p:spPr>
          <a:xfrm>
            <a:off x="123325" y="39275"/>
            <a:ext cx="9020700" cy="59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400"/>
              <a:t>3. </a:t>
            </a:r>
            <a:r>
              <a:rPr lang="en" sz="3400"/>
              <a:t>Master Key changes on an F5 BIG-IP DNS</a:t>
            </a:r>
            <a:endParaRPr sz="3400"/>
          </a:p>
        </p:txBody>
      </p:sp>
      <p:sp>
        <p:nvSpPr>
          <p:cNvPr id="117" name="Google Shape;117;p21"/>
          <p:cNvSpPr txBox="1"/>
          <p:nvPr>
            <p:ph idx="1" type="subTitle"/>
          </p:nvPr>
        </p:nvSpPr>
        <p:spPr>
          <a:xfrm>
            <a:off x="311700" y="1252900"/>
            <a:ext cx="8520600" cy="2559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sz="1800">
                <a:solidFill>
                  <a:srgbClr val="000000"/>
                </a:solidFill>
              </a:rPr>
              <a:t>BIG-IP DNS devices that are configured</a:t>
            </a:r>
            <a:r>
              <a:rPr lang="en" sz="1800">
                <a:solidFill>
                  <a:srgbClr val="000000"/>
                </a:solidFill>
              </a:rPr>
              <a:t> with DNSSEC use </a:t>
            </a:r>
            <a:r>
              <a:rPr b="1" lang="en" sz="1800">
                <a:solidFill>
                  <a:srgbClr val="000000"/>
                </a:solidFill>
              </a:rPr>
              <a:t>their own master key</a:t>
            </a:r>
            <a:r>
              <a:rPr lang="en" sz="1800">
                <a:solidFill>
                  <a:srgbClr val="000000"/>
                </a:solidFill>
              </a:rPr>
              <a:t> to decrypt the DNSSEC keys.</a:t>
            </a:r>
            <a:br>
              <a:rPr lang="en" sz="1800">
                <a:solidFill>
                  <a:srgbClr val="000000"/>
                </a:solidFill>
              </a:rPr>
            </a:br>
            <a:endParaRPr sz="1800">
              <a:solidFill>
                <a:srgbClr val="000000"/>
              </a:solidFill>
            </a:endParaRPr>
          </a:p>
          <a:p>
            <a:pPr indent="-342900" lvl="0" marL="457200" rtl="0" algn="l">
              <a:spcBef>
                <a:spcPts val="0"/>
              </a:spcBef>
              <a:spcAft>
                <a:spcPts val="0"/>
              </a:spcAft>
              <a:buClr>
                <a:srgbClr val="000000"/>
              </a:buClr>
              <a:buSzPts val="1800"/>
              <a:buChar char="●"/>
            </a:pPr>
            <a:r>
              <a:rPr b="1" lang="en" sz="1800">
                <a:solidFill>
                  <a:srgbClr val="000000"/>
                </a:solidFill>
              </a:rPr>
              <a:t>ISSUE</a:t>
            </a:r>
            <a:r>
              <a:rPr lang="en" sz="1800">
                <a:solidFill>
                  <a:srgbClr val="000000"/>
                </a:solidFill>
              </a:rPr>
              <a:t>: We observed an issue where after a code upgrade, the </a:t>
            </a:r>
            <a:r>
              <a:rPr lang="en" sz="1800">
                <a:solidFill>
                  <a:srgbClr val="000000"/>
                </a:solidFill>
              </a:rPr>
              <a:t>BIG-IP DNS device</a:t>
            </a:r>
            <a:r>
              <a:rPr b="1" lang="en" sz="1800">
                <a:solidFill>
                  <a:srgbClr val="000000"/>
                </a:solidFill>
              </a:rPr>
              <a:t> </a:t>
            </a:r>
            <a:r>
              <a:rPr b="1" lang="en" sz="1800">
                <a:solidFill>
                  <a:srgbClr val="000000"/>
                </a:solidFill>
              </a:rPr>
              <a:t>fails to load the configuration due to a master key change</a:t>
            </a:r>
            <a:r>
              <a:rPr lang="en" sz="1800">
                <a:solidFill>
                  <a:srgbClr val="000000"/>
                </a:solidFill>
              </a:rPr>
              <a:t>.</a:t>
            </a:r>
            <a:endParaRPr sz="1800">
              <a:solidFill>
                <a:srgbClr val="000000"/>
              </a:solidFill>
            </a:endParaRPr>
          </a:p>
          <a:p>
            <a:pPr indent="-342900" lvl="1" marL="914400" rtl="0" algn="l">
              <a:spcBef>
                <a:spcPts val="0"/>
              </a:spcBef>
              <a:spcAft>
                <a:spcPts val="0"/>
              </a:spcAft>
              <a:buClr>
                <a:srgbClr val="980000"/>
              </a:buClr>
              <a:buSzPts val="1800"/>
              <a:buChar char="○"/>
            </a:pPr>
            <a:r>
              <a:rPr lang="en" sz="1800">
                <a:solidFill>
                  <a:srgbClr val="980000"/>
                </a:solidFill>
              </a:rPr>
              <a:t>That results in a DNSSEC Key set to also fail to decrypt</a:t>
            </a:r>
            <a:r>
              <a:rPr lang="en" sz="1800">
                <a:solidFill>
                  <a:srgbClr val="980000"/>
                </a:solidFill>
              </a:rPr>
              <a:t>!!</a:t>
            </a:r>
            <a:endParaRPr sz="1800">
              <a:solidFill>
                <a:srgbClr val="980000"/>
              </a:solidFill>
            </a:endParaRPr>
          </a:p>
          <a:p>
            <a:pPr indent="0" lvl="0" marL="0" rtl="0" algn="l">
              <a:spcBef>
                <a:spcPts val="0"/>
              </a:spcBef>
              <a:spcAft>
                <a:spcPts val="0"/>
              </a:spcAft>
              <a:buNone/>
            </a:pPr>
            <a:r>
              <a:t/>
            </a:r>
            <a:endParaRPr sz="1800">
              <a:solidFill>
                <a:srgbClr val="000000"/>
              </a:solidFill>
            </a:endParaRPr>
          </a:p>
          <a:p>
            <a:pPr indent="-342900" lvl="0" marL="457200" rtl="0" algn="l">
              <a:spcBef>
                <a:spcPts val="0"/>
              </a:spcBef>
              <a:spcAft>
                <a:spcPts val="0"/>
              </a:spcAft>
              <a:buClr>
                <a:schemeClr val="dk1"/>
              </a:buClr>
              <a:buSzPts val="1800"/>
              <a:buChar char="●"/>
            </a:pPr>
            <a:r>
              <a:rPr b="1" lang="en" sz="1800">
                <a:solidFill>
                  <a:schemeClr val="dk1"/>
                </a:solidFill>
              </a:rPr>
              <a:t>CURRENT WORKAROUND: </a:t>
            </a:r>
            <a:r>
              <a:rPr lang="en" sz="1800">
                <a:solidFill>
                  <a:schemeClr val="dk1"/>
                </a:solidFill>
              </a:rPr>
              <a:t>User has </a:t>
            </a:r>
            <a:r>
              <a:rPr b="1" lang="en" sz="1800">
                <a:solidFill>
                  <a:schemeClr val="dk1"/>
                </a:solidFill>
              </a:rPr>
              <a:t>to manually take a copy </a:t>
            </a:r>
            <a:r>
              <a:rPr lang="en" sz="1800">
                <a:solidFill>
                  <a:schemeClr val="dk1"/>
                </a:solidFill>
              </a:rPr>
              <a:t>of the master key prior to any code upgrade and </a:t>
            </a:r>
            <a:r>
              <a:rPr b="1" lang="en" sz="1800">
                <a:solidFill>
                  <a:schemeClr val="dk1"/>
                </a:solidFill>
              </a:rPr>
              <a:t>manually use this key</a:t>
            </a:r>
            <a:r>
              <a:rPr lang="en" sz="1800">
                <a:solidFill>
                  <a:schemeClr val="dk1"/>
                </a:solidFill>
              </a:rPr>
              <a:t> to restore the configuration file in case of a master key change.</a:t>
            </a:r>
            <a:endParaRPr sz="1800">
              <a:solidFill>
                <a:schemeClr val="dk1"/>
              </a:solidFill>
            </a:endParaRPr>
          </a:p>
          <a:p>
            <a:pPr indent="-342900" lvl="1" marL="914400" rtl="0" algn="l">
              <a:spcBef>
                <a:spcPts val="0"/>
              </a:spcBef>
              <a:spcAft>
                <a:spcPts val="0"/>
              </a:spcAft>
              <a:buClr>
                <a:schemeClr val="dk1"/>
              </a:buClr>
              <a:buSzPts val="1800"/>
              <a:buChar char="○"/>
            </a:pPr>
            <a:r>
              <a:rPr lang="en" sz="1800" u="sng">
                <a:solidFill>
                  <a:schemeClr val="accent5"/>
                </a:solidFill>
                <a:hlinkClick r:id="rId3"/>
              </a:rPr>
              <a:t>https://support.f5.com/csp/article/K13542</a:t>
            </a:r>
            <a:endParaRPr sz="1800">
              <a:solidFill>
                <a:srgbClr val="000000"/>
              </a:solidFill>
            </a:endParaRPr>
          </a:p>
          <a:p>
            <a:pPr indent="0" lvl="0" marL="457200" rtl="0" algn="l">
              <a:spcBef>
                <a:spcPts val="0"/>
              </a:spcBef>
              <a:spcAft>
                <a:spcPts val="0"/>
              </a:spcAft>
              <a:buNone/>
            </a:pPr>
            <a:r>
              <a:t/>
            </a:r>
            <a:endParaRPr sz="1800">
              <a:solidFill>
                <a:srgbClr val="000000"/>
              </a:solidFill>
            </a:endParaRPr>
          </a:p>
        </p:txBody>
      </p:sp>
      <p:sp>
        <p:nvSpPr>
          <p:cNvPr id="118" name="Google Shape;118;p21"/>
          <p:cNvSpPr txBox="1"/>
          <p:nvPr>
            <p:ph idx="12" type="sldNum"/>
          </p:nvPr>
        </p:nvSpPr>
        <p:spPr>
          <a:xfrm>
            <a:off x="4297658" y="4803292"/>
            <a:ext cx="548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