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52" r:id="rId2"/>
    <p:sldMasterId id="2147483650" r:id="rId3"/>
  </p:sldMasterIdLst>
  <p:notesMasterIdLst>
    <p:notesMasterId r:id="rId18"/>
  </p:notesMasterIdLst>
  <p:sldIdLst>
    <p:sldId id="263" r:id="rId4"/>
    <p:sldId id="264" r:id="rId5"/>
    <p:sldId id="271" r:id="rId6"/>
    <p:sldId id="268" r:id="rId7"/>
    <p:sldId id="272" r:id="rId8"/>
    <p:sldId id="273" r:id="rId9"/>
    <p:sldId id="275" r:id="rId10"/>
    <p:sldId id="274" r:id="rId11"/>
    <p:sldId id="276" r:id="rId12"/>
    <p:sldId id="277" r:id="rId13"/>
    <p:sldId id="278" r:id="rId14"/>
    <p:sldId id="279" r:id="rId15"/>
    <p:sldId id="280"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8"/>
    <p:restoredTop sz="92562"/>
  </p:normalViewPr>
  <p:slideViewPr>
    <p:cSldViewPr snapToGrid="0" snapToObjects="1">
      <p:cViewPr varScale="1">
        <p:scale>
          <a:sx n="71" d="100"/>
          <a:sy n="71" d="100"/>
        </p:scale>
        <p:origin x="1424"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93D5F-2CF1-3946-ABE8-83B2752FF7AC}" type="datetimeFigureOut">
              <a:rPr lang="en-US" smtClean="0"/>
              <a:t>10/17/19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8B602-B379-C74F-9981-1B25859665C4}" type="slidenum">
              <a:rPr lang="en-US" smtClean="0"/>
              <a:t>‹#›</a:t>
            </a:fld>
            <a:endParaRPr lang="en-US"/>
          </a:p>
        </p:txBody>
      </p:sp>
    </p:spTree>
    <p:extLst>
      <p:ext uri="{BB962C8B-B14F-4D97-AF65-F5344CB8AC3E}">
        <p14:creationId xmlns:p14="http://schemas.microsoft.com/office/powerpoint/2010/main" val="357767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We have in the past struggled to engage the Caribbean community, but we are making great strides in increasing representation; we now have one Board Of Trustees member and two members of the Advisory Council who are based in the Caribbean. This representation is helping us with outreach and bringing attention to issues specific to organizations in the region that may have otherwise gone unaddressed.</a:t>
            </a:r>
          </a:p>
        </p:txBody>
      </p:sp>
      <p:sp>
        <p:nvSpPr>
          <p:cNvPr id="4" name="Slide Number Placeholder 3"/>
          <p:cNvSpPr>
            <a:spLocks noGrp="1"/>
          </p:cNvSpPr>
          <p:nvPr>
            <p:ph type="sldNum" sz="quarter" idx="5"/>
          </p:nvPr>
        </p:nvSpPr>
        <p:spPr/>
        <p:txBody>
          <a:bodyPr/>
          <a:lstStyle/>
          <a:p>
            <a:fld id="{D898B602-B379-C74F-9981-1B25859665C4}" type="slidenum">
              <a:rPr lang="en-US" smtClean="0"/>
              <a:t>5</a:t>
            </a:fld>
            <a:endParaRPr lang="en-US"/>
          </a:p>
        </p:txBody>
      </p:sp>
    </p:spTree>
    <p:extLst>
      <p:ext uri="{BB962C8B-B14F-4D97-AF65-F5344CB8AC3E}">
        <p14:creationId xmlns:p14="http://schemas.microsoft.com/office/powerpoint/2010/main" val="294771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of these are intended to reduce the number of “drive-by” POC records, where POC records are created for customers by upstream providers or other third parties, often without the POC’s knowledge and often identifying incorrect POCs (such as a purchasing manager).</a:t>
            </a:r>
          </a:p>
        </p:txBody>
      </p:sp>
      <p:sp>
        <p:nvSpPr>
          <p:cNvPr id="4" name="Slide Number Placeholder 3"/>
          <p:cNvSpPr>
            <a:spLocks noGrp="1"/>
          </p:cNvSpPr>
          <p:nvPr>
            <p:ph type="sldNum" sz="quarter" idx="5"/>
          </p:nvPr>
        </p:nvSpPr>
        <p:spPr/>
        <p:txBody>
          <a:bodyPr/>
          <a:lstStyle/>
          <a:p>
            <a:fld id="{D898B602-B379-C74F-9981-1B25859665C4}" type="slidenum">
              <a:rPr lang="en-US" smtClean="0"/>
              <a:t>8</a:t>
            </a:fld>
            <a:endParaRPr lang="en-US"/>
          </a:p>
        </p:txBody>
      </p:sp>
    </p:spTree>
    <p:extLst>
      <p:ext uri="{BB962C8B-B14F-4D97-AF65-F5344CB8AC3E}">
        <p14:creationId xmlns:p14="http://schemas.microsoft.com/office/powerpoint/2010/main" val="159755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2018-6: Intended to reduce the need for detailed reassignments (and as a result cut down on unnecessary POC records)</a:t>
            </a:r>
          </a:p>
          <a:p>
            <a:r>
              <a:rPr lang="en-US" dirty="0"/>
              <a:t>2019-1: My own proposal: A technical clarification on waiting periods, and language intended to reduce churn (you can’t sell an address block and then join the waiting list for more)</a:t>
            </a:r>
          </a:p>
          <a:p>
            <a:r>
              <a:rPr lang="en-US" dirty="0"/>
              <a:t>2019-3: Raises minimum IPv6 deployment block allocation to /24, limits number of these blocks one org can receive</a:t>
            </a:r>
          </a:p>
          <a:p>
            <a:r>
              <a:rPr lang="en-US" dirty="0"/>
              <a:t>2019-8: Allows IPv6 deployment allocations to be requested in parallel for multiple discrete networks, up to a /21 every six months. </a:t>
            </a:r>
          </a:p>
          <a:p>
            <a:r>
              <a:rPr lang="en-US" dirty="0"/>
              <a:t>2019-10: Allows resource holder to “move” to another region – must follow a bona fide change of venue (relocation, M&amp;A by foreign entity followed by a winding-down of ARIN-region operations)</a:t>
            </a:r>
          </a:p>
          <a:p>
            <a:r>
              <a:rPr lang="en-US" dirty="0"/>
              <a:t>2019-15</a:t>
            </a:r>
          </a:p>
        </p:txBody>
      </p:sp>
      <p:sp>
        <p:nvSpPr>
          <p:cNvPr id="4" name="Slide Number Placeholder 3"/>
          <p:cNvSpPr>
            <a:spLocks noGrp="1"/>
          </p:cNvSpPr>
          <p:nvPr>
            <p:ph type="sldNum" sz="quarter" idx="5"/>
          </p:nvPr>
        </p:nvSpPr>
        <p:spPr/>
        <p:txBody>
          <a:bodyPr/>
          <a:lstStyle/>
          <a:p>
            <a:fld id="{D898B602-B379-C74F-9981-1B25859665C4}" type="slidenum">
              <a:rPr lang="en-US" smtClean="0"/>
              <a:t>9</a:t>
            </a:fld>
            <a:endParaRPr lang="en-US"/>
          </a:p>
        </p:txBody>
      </p:sp>
    </p:spTree>
    <p:extLst>
      <p:ext uri="{BB962C8B-B14F-4D97-AF65-F5344CB8AC3E}">
        <p14:creationId xmlns:p14="http://schemas.microsoft.com/office/powerpoint/2010/main" val="241484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2019-12: Almost the opposite of 2019-10; allows a non-ARIN entity to hold ARIN resources if the entity acquires resources from an ARIN entity via M&amp;A.</a:t>
            </a:r>
          </a:p>
          <a:p>
            <a:r>
              <a:rPr lang="en-US" dirty="0"/>
              <a:t>2019-13 : Allows a non-ARIN region entity to hold ARIN resources directly, even if not via M&amp;A.</a:t>
            </a:r>
          </a:p>
          <a:p>
            <a:r>
              <a:rPr lang="en-US" dirty="0"/>
              <a:t>2019-17: Effectively abolishes the waiting list, specifying that resources returned to ARIN should be distributed via the 4.10 reserved pool allocation process instead.</a:t>
            </a:r>
          </a:p>
        </p:txBody>
      </p:sp>
      <p:sp>
        <p:nvSpPr>
          <p:cNvPr id="4" name="Slide Number Placeholder 3"/>
          <p:cNvSpPr>
            <a:spLocks noGrp="1"/>
          </p:cNvSpPr>
          <p:nvPr>
            <p:ph type="sldNum" sz="quarter" idx="5"/>
          </p:nvPr>
        </p:nvSpPr>
        <p:spPr/>
        <p:txBody>
          <a:bodyPr/>
          <a:lstStyle/>
          <a:p>
            <a:fld id="{D898B602-B379-C74F-9981-1B25859665C4}" type="slidenum">
              <a:rPr lang="en-US" smtClean="0"/>
              <a:t>10</a:t>
            </a:fld>
            <a:endParaRPr lang="en-US"/>
          </a:p>
        </p:txBody>
      </p:sp>
    </p:spTree>
    <p:extLst>
      <p:ext uri="{BB962C8B-B14F-4D97-AF65-F5344CB8AC3E}">
        <p14:creationId xmlns:p14="http://schemas.microsoft.com/office/powerpoint/2010/main" val="249194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9DDD-B302-5345-91FE-D1156B900E2A}"/>
              </a:ext>
            </a:extLst>
          </p:cNvPr>
          <p:cNvSpPr>
            <a:spLocks noGrp="1"/>
          </p:cNvSpPr>
          <p:nvPr>
            <p:ph type="ctrTitle" hasCustomPrompt="1"/>
          </p:nvPr>
        </p:nvSpPr>
        <p:spPr>
          <a:xfrm>
            <a:off x="200526" y="2918405"/>
            <a:ext cx="9963752" cy="852617"/>
          </a:xfrm>
          <a:prstGeom prst="rect">
            <a:avLst/>
          </a:prstGeom>
        </p:spPr>
        <p:txBody>
          <a:bodyPr anchor="ctr">
            <a:normAutofit/>
          </a:bodyPr>
          <a:lstStyle>
            <a:lvl1pPr algn="l">
              <a:defRPr sz="5400" b="1" i="0">
                <a:solidFill>
                  <a:schemeClr val="bg1"/>
                </a:solidFill>
                <a:latin typeface="Arial Black" panose="020B0604020202020204" pitchFamily="34" charset="0"/>
                <a:cs typeface="Arial Black" panose="020B0604020202020204" pitchFamily="34" charset="0"/>
              </a:defRPr>
            </a:lvl1pPr>
          </a:lstStyle>
          <a:p>
            <a:r>
              <a:rPr lang="en-US" dirty="0"/>
              <a:t>Click to edit title</a:t>
            </a:r>
          </a:p>
        </p:txBody>
      </p:sp>
      <p:sp>
        <p:nvSpPr>
          <p:cNvPr id="8" name="Text Placeholder 7">
            <a:extLst>
              <a:ext uri="{FF2B5EF4-FFF2-40B4-BE49-F238E27FC236}">
                <a16:creationId xmlns:a16="http://schemas.microsoft.com/office/drawing/2014/main" id="{57C40E33-9C8A-B54D-B306-2FE0919F360F}"/>
              </a:ext>
            </a:extLst>
          </p:cNvPr>
          <p:cNvSpPr>
            <a:spLocks noGrp="1"/>
          </p:cNvSpPr>
          <p:nvPr>
            <p:ph type="body" sz="quarter" idx="10" hasCustomPrompt="1"/>
          </p:nvPr>
        </p:nvSpPr>
        <p:spPr>
          <a:xfrm>
            <a:off x="200526" y="4214792"/>
            <a:ext cx="9963752" cy="820346"/>
          </a:xfrm>
          <a:prstGeom prst="rect">
            <a:avLst/>
          </a:prstGeom>
        </p:spPr>
        <p:txBody>
          <a:bodyPr lIns="91440" tIns="45720" rIns="91440" bIns="45720" anchor="ctr">
            <a:normAutofit/>
          </a:bodyPr>
          <a:lstStyle>
            <a:lvl1pPr marL="0" indent="0">
              <a:buNone/>
              <a:defRPr sz="4800" b="1" i="0">
                <a:solidFill>
                  <a:schemeClr val="bg1"/>
                </a:solidFill>
                <a:latin typeface="Arial Black" panose="020B0604020202020204" pitchFamily="34" charset="0"/>
                <a:cs typeface="Arial Black" panose="020B0604020202020204" pitchFamily="34" charset="0"/>
              </a:defRPr>
            </a:lvl1pPr>
            <a:lvl2pPr marL="457200" indent="0" algn="l">
              <a:buFont typeface="Arial" panose="020B0604020202020204" pitchFamily="34" charset="0"/>
              <a:buNone/>
              <a:defRPr sz="4800" b="1">
                <a:solidFill>
                  <a:schemeClr val="bg1"/>
                </a:solidFill>
                <a:latin typeface="Arial" panose="020B0604020202020204" pitchFamily="34" charset="0"/>
                <a:cs typeface="Arial" panose="020B0604020202020204" pitchFamily="34" charset="0"/>
              </a:defRPr>
            </a:lvl2pPr>
            <a:lvl3pPr marL="914400" indent="0">
              <a:buNone/>
              <a:defRPr/>
            </a:lvl3pPr>
            <a:lvl4pPr marL="1371600" indent="0">
              <a:buNone/>
              <a:defRPr/>
            </a:lvl4pPr>
          </a:lstStyle>
          <a:p>
            <a:pPr lvl="0"/>
            <a:r>
              <a:rPr lang="en-US" dirty="0"/>
              <a:t>Module Number</a:t>
            </a:r>
          </a:p>
        </p:txBody>
      </p:sp>
    </p:spTree>
    <p:extLst>
      <p:ext uri="{BB962C8B-B14F-4D97-AF65-F5344CB8AC3E}">
        <p14:creationId xmlns:p14="http://schemas.microsoft.com/office/powerpoint/2010/main" val="1890953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9797-EB0E-3E4C-965B-82972FBA2A02}"/>
              </a:ext>
            </a:extLst>
          </p:cNvPr>
          <p:cNvSpPr>
            <a:spLocks noGrp="1"/>
          </p:cNvSpPr>
          <p:nvPr>
            <p:ph type="title" hasCustomPrompt="1"/>
          </p:nvPr>
        </p:nvSpPr>
        <p:spPr>
          <a:xfrm>
            <a:off x="1550894" y="49426"/>
            <a:ext cx="8666532" cy="1371600"/>
          </a:xfrm>
          <a:prstGeom prst="rect">
            <a:avLst/>
          </a:prstGeom>
        </p:spPr>
        <p:txBody>
          <a:bodyPr anchor="ctr">
            <a:normAutofit/>
          </a:bodyPr>
          <a:lstStyle>
            <a:lvl1pPr>
              <a:lnSpc>
                <a:spcPct val="80000"/>
              </a:lnSpc>
              <a:defRPr sz="5000" b="1" i="0">
                <a:solidFill>
                  <a:schemeClr val="bg1"/>
                </a:solidFill>
                <a:latin typeface="Arial Black" panose="020B0604020202020204" pitchFamily="34" charset="0"/>
                <a:cs typeface="Arial Black" panose="020B0604020202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15028F4B-7076-234B-BEA0-30F91A79092B}"/>
              </a:ext>
            </a:extLst>
          </p:cNvPr>
          <p:cNvSpPr>
            <a:spLocks noGrp="1"/>
          </p:cNvSpPr>
          <p:nvPr>
            <p:ph idx="1"/>
          </p:nvPr>
        </p:nvSpPr>
        <p:spPr>
          <a:xfrm>
            <a:off x="838200" y="1825625"/>
            <a:ext cx="10515600" cy="4351338"/>
          </a:xfrm>
          <a:prstGeom prst="rect">
            <a:avLst/>
          </a:prstGeom>
        </p:spPr>
        <p:txBody>
          <a:bodyPr>
            <a:normAutofit/>
          </a:bodyPr>
          <a:lstStyle>
            <a:lvl1pPr>
              <a:lnSpc>
                <a:spcPct val="100000"/>
              </a:lnSpc>
              <a:defRPr sz="4000">
                <a:latin typeface="Arial" panose="020B0604020202020204" pitchFamily="34" charset="0"/>
                <a:cs typeface="Arial" panose="020B0604020202020204" pitchFamily="34" charset="0"/>
              </a:defRPr>
            </a:lvl1pPr>
            <a:lvl2pPr>
              <a:lnSpc>
                <a:spcPct val="100000"/>
              </a:lnSpc>
              <a:defRPr sz="3600">
                <a:latin typeface="Arial" panose="020B0604020202020204" pitchFamily="34" charset="0"/>
                <a:cs typeface="Arial" panose="020B0604020202020204" pitchFamily="34" charset="0"/>
              </a:defRPr>
            </a:lvl2pPr>
            <a:lvl3pPr>
              <a:lnSpc>
                <a:spcPct val="100000"/>
              </a:lnSpc>
              <a:defRPr sz="3200">
                <a:latin typeface="Arial" panose="020B0604020202020204" pitchFamily="34" charset="0"/>
                <a:cs typeface="Arial" panose="020B0604020202020204" pitchFamily="34" charset="0"/>
              </a:defRPr>
            </a:lvl3pPr>
            <a:lvl4pPr>
              <a:lnSpc>
                <a:spcPct val="100000"/>
              </a:lnSpc>
              <a:defRPr sz="2800">
                <a:latin typeface="Arial" panose="020B0604020202020204" pitchFamily="34" charset="0"/>
                <a:cs typeface="Arial" panose="020B0604020202020204" pitchFamily="34" charset="0"/>
              </a:defRPr>
            </a:lvl4pPr>
            <a:lvl5pPr>
              <a:lnSpc>
                <a:spcPct val="100000"/>
              </a:lnSpc>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208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9797-EB0E-3E4C-965B-82972FBA2A02}"/>
              </a:ext>
            </a:extLst>
          </p:cNvPr>
          <p:cNvSpPr>
            <a:spLocks noGrp="1"/>
          </p:cNvSpPr>
          <p:nvPr>
            <p:ph type="title" hasCustomPrompt="1"/>
          </p:nvPr>
        </p:nvSpPr>
        <p:spPr>
          <a:xfrm>
            <a:off x="1550894" y="49426"/>
            <a:ext cx="8666532" cy="1371600"/>
          </a:xfrm>
          <a:prstGeom prst="rect">
            <a:avLst/>
          </a:prstGeom>
        </p:spPr>
        <p:txBody>
          <a:bodyPr anchor="ctr">
            <a:normAutofit/>
          </a:bodyPr>
          <a:lstStyle>
            <a:lvl1pPr>
              <a:lnSpc>
                <a:spcPct val="80000"/>
              </a:lnSpc>
              <a:defRPr sz="5000" b="1" i="0">
                <a:solidFill>
                  <a:schemeClr val="bg1"/>
                </a:solidFill>
                <a:latin typeface="Arial Black" panose="020B0604020202020204" pitchFamily="34" charset="0"/>
                <a:cs typeface="Arial Black" panose="020B0604020202020204" pitchFamily="34" charset="0"/>
              </a:defRPr>
            </a:lvl1pPr>
          </a:lstStyle>
          <a:p>
            <a:r>
              <a:rPr lang="en-US" dirty="0"/>
              <a:t>Click to edit title</a:t>
            </a:r>
          </a:p>
        </p:txBody>
      </p:sp>
    </p:spTree>
    <p:extLst>
      <p:ext uri="{BB962C8B-B14F-4D97-AF65-F5344CB8AC3E}">
        <p14:creationId xmlns:p14="http://schemas.microsoft.com/office/powerpoint/2010/main" val="126715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07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9797-EB0E-3E4C-965B-82972FBA2A02}"/>
              </a:ext>
            </a:extLst>
          </p:cNvPr>
          <p:cNvSpPr>
            <a:spLocks noGrp="1"/>
          </p:cNvSpPr>
          <p:nvPr>
            <p:ph type="title" hasCustomPrompt="1"/>
          </p:nvPr>
        </p:nvSpPr>
        <p:spPr>
          <a:xfrm>
            <a:off x="1550894" y="49426"/>
            <a:ext cx="8666532" cy="1371600"/>
          </a:xfrm>
          <a:prstGeom prst="rect">
            <a:avLst/>
          </a:prstGeom>
        </p:spPr>
        <p:txBody>
          <a:bodyPr anchor="ctr"/>
          <a:lstStyle>
            <a:lvl1pPr>
              <a:lnSpc>
                <a:spcPct val="80000"/>
              </a:lnSpc>
              <a:defRPr sz="5000" b="1" i="0">
                <a:solidFill>
                  <a:schemeClr val="bg1"/>
                </a:solidFill>
                <a:latin typeface="Arial Black" panose="020B0604020202020204" pitchFamily="34" charset="0"/>
                <a:cs typeface="Arial Black" panose="020B0604020202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15028F4B-7076-234B-BEA0-30F91A79092B}"/>
              </a:ext>
            </a:extLst>
          </p:cNvPr>
          <p:cNvSpPr>
            <a:spLocks noGrp="1"/>
          </p:cNvSpPr>
          <p:nvPr>
            <p:ph idx="1"/>
          </p:nvPr>
        </p:nvSpPr>
        <p:spPr>
          <a:xfrm>
            <a:off x="838200" y="1825625"/>
            <a:ext cx="5463746" cy="4351338"/>
          </a:xfrm>
          <a:prstGeom prst="rect">
            <a:avLst/>
          </a:prstGeom>
        </p:spPr>
        <p:txBody>
          <a:bodyPr>
            <a:normAutofit/>
          </a:bodyPr>
          <a:lstStyle>
            <a:lvl1pPr>
              <a:lnSpc>
                <a:spcPct val="100000"/>
              </a:lnSpc>
              <a:defRPr sz="4000">
                <a:latin typeface="Arial" panose="020B0604020202020204" pitchFamily="34" charset="0"/>
                <a:cs typeface="Arial" panose="020B0604020202020204" pitchFamily="34" charset="0"/>
              </a:defRPr>
            </a:lvl1pPr>
            <a:lvl2pPr>
              <a:lnSpc>
                <a:spcPct val="100000"/>
              </a:lnSpc>
              <a:defRPr sz="3600">
                <a:latin typeface="Arial" panose="020B0604020202020204" pitchFamily="34" charset="0"/>
                <a:cs typeface="Arial" panose="020B0604020202020204" pitchFamily="34" charset="0"/>
              </a:defRPr>
            </a:lvl2pPr>
            <a:lvl3pPr>
              <a:lnSpc>
                <a:spcPct val="100000"/>
              </a:lnSpc>
              <a:defRPr sz="3200">
                <a:latin typeface="Arial" panose="020B0604020202020204" pitchFamily="34" charset="0"/>
                <a:cs typeface="Arial" panose="020B0604020202020204" pitchFamily="34" charset="0"/>
              </a:defRPr>
            </a:lvl3pPr>
            <a:lvl4pPr>
              <a:lnSpc>
                <a:spcPct val="100000"/>
              </a:lnSpc>
              <a:defRPr sz="2800">
                <a:latin typeface="Arial" panose="020B0604020202020204" pitchFamily="34" charset="0"/>
                <a:cs typeface="Arial" panose="020B0604020202020204" pitchFamily="34" charset="0"/>
              </a:defRPr>
            </a:lvl4pPr>
            <a:lvl5pPr>
              <a:lnSpc>
                <a:spcPct val="100000"/>
              </a:lnSpc>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02A1D6D1-9015-6A49-80A6-B6D6FFD180DE}"/>
              </a:ext>
            </a:extLst>
          </p:cNvPr>
          <p:cNvSpPr>
            <a:spLocks noGrp="1"/>
          </p:cNvSpPr>
          <p:nvPr>
            <p:ph idx="10"/>
          </p:nvPr>
        </p:nvSpPr>
        <p:spPr>
          <a:xfrm>
            <a:off x="6439930" y="1825625"/>
            <a:ext cx="5463746" cy="4351338"/>
          </a:xfrm>
          <a:prstGeom prst="rect">
            <a:avLst/>
          </a:prstGeom>
        </p:spPr>
        <p:txBody>
          <a:bodyPr>
            <a:normAutofit/>
          </a:bodyPr>
          <a:lstStyle>
            <a:lvl1pPr>
              <a:lnSpc>
                <a:spcPct val="100000"/>
              </a:lnSpc>
              <a:defRPr sz="4000">
                <a:latin typeface="Arial" panose="020B0604020202020204" pitchFamily="34" charset="0"/>
                <a:cs typeface="Arial" panose="020B0604020202020204" pitchFamily="34" charset="0"/>
              </a:defRPr>
            </a:lvl1pPr>
            <a:lvl2pPr>
              <a:lnSpc>
                <a:spcPct val="100000"/>
              </a:lnSpc>
              <a:defRPr sz="3600">
                <a:latin typeface="Arial" panose="020B0604020202020204" pitchFamily="34" charset="0"/>
                <a:cs typeface="Arial" panose="020B0604020202020204" pitchFamily="34" charset="0"/>
              </a:defRPr>
            </a:lvl2pPr>
            <a:lvl3pPr>
              <a:lnSpc>
                <a:spcPct val="100000"/>
              </a:lnSpc>
              <a:defRPr sz="3200">
                <a:latin typeface="Arial" panose="020B0604020202020204" pitchFamily="34" charset="0"/>
                <a:cs typeface="Arial" panose="020B0604020202020204" pitchFamily="34" charset="0"/>
              </a:defRPr>
            </a:lvl3pPr>
            <a:lvl4pPr>
              <a:lnSpc>
                <a:spcPct val="100000"/>
              </a:lnSpc>
              <a:defRPr sz="2800">
                <a:latin typeface="Arial" panose="020B0604020202020204" pitchFamily="34" charset="0"/>
                <a:cs typeface="Arial" panose="020B0604020202020204" pitchFamily="34" charset="0"/>
              </a:defRPr>
            </a:lvl4pPr>
            <a:lvl5pPr>
              <a:lnSpc>
                <a:spcPct val="100000"/>
              </a:lnSpc>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589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hift Left for Graphic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9797-EB0E-3E4C-965B-82972FBA2A02}"/>
              </a:ext>
            </a:extLst>
          </p:cNvPr>
          <p:cNvSpPr>
            <a:spLocks noGrp="1"/>
          </p:cNvSpPr>
          <p:nvPr>
            <p:ph type="title" hasCustomPrompt="1"/>
          </p:nvPr>
        </p:nvSpPr>
        <p:spPr>
          <a:xfrm>
            <a:off x="1550894" y="49426"/>
            <a:ext cx="8666532" cy="1371600"/>
          </a:xfrm>
          <a:prstGeom prst="rect">
            <a:avLst/>
          </a:prstGeom>
        </p:spPr>
        <p:txBody>
          <a:bodyPr anchor="ctr">
            <a:normAutofit/>
          </a:bodyPr>
          <a:lstStyle>
            <a:lvl1pPr>
              <a:lnSpc>
                <a:spcPct val="80000"/>
              </a:lnSpc>
              <a:defRPr sz="5000" b="1" i="0">
                <a:solidFill>
                  <a:schemeClr val="bg1"/>
                </a:solidFill>
                <a:latin typeface="Arial Black" panose="020B0604020202020204" pitchFamily="34" charset="0"/>
                <a:cs typeface="Arial Black" panose="020B0604020202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15028F4B-7076-234B-BEA0-30F91A79092B}"/>
              </a:ext>
            </a:extLst>
          </p:cNvPr>
          <p:cNvSpPr>
            <a:spLocks noGrp="1"/>
          </p:cNvSpPr>
          <p:nvPr>
            <p:ph idx="1"/>
          </p:nvPr>
        </p:nvSpPr>
        <p:spPr>
          <a:xfrm>
            <a:off x="596348" y="1825625"/>
            <a:ext cx="7792278" cy="4351338"/>
          </a:xfrm>
          <a:prstGeom prst="rect">
            <a:avLst/>
          </a:prstGeom>
        </p:spPr>
        <p:txBody>
          <a:bodyPr>
            <a:normAutofit/>
          </a:bodyPr>
          <a:lstStyle>
            <a:lvl1pPr>
              <a:lnSpc>
                <a:spcPct val="100000"/>
              </a:lnSpc>
              <a:defRPr sz="4000">
                <a:latin typeface="Arial" panose="020B0604020202020204" pitchFamily="34" charset="0"/>
                <a:cs typeface="Arial" panose="020B0604020202020204" pitchFamily="34" charset="0"/>
              </a:defRPr>
            </a:lvl1pPr>
            <a:lvl2pPr>
              <a:lnSpc>
                <a:spcPct val="100000"/>
              </a:lnSpc>
              <a:defRPr sz="3600">
                <a:latin typeface="Arial" panose="020B0604020202020204" pitchFamily="34" charset="0"/>
                <a:cs typeface="Arial" panose="020B0604020202020204" pitchFamily="34" charset="0"/>
              </a:defRPr>
            </a:lvl2pPr>
            <a:lvl3pPr>
              <a:lnSpc>
                <a:spcPct val="100000"/>
              </a:lnSpc>
              <a:defRPr sz="3200">
                <a:latin typeface="Arial" panose="020B0604020202020204" pitchFamily="34" charset="0"/>
                <a:cs typeface="Arial" panose="020B0604020202020204" pitchFamily="34" charset="0"/>
              </a:defRPr>
            </a:lvl3pPr>
            <a:lvl4pPr>
              <a:lnSpc>
                <a:spcPct val="100000"/>
              </a:lnSpc>
              <a:defRPr sz="2800">
                <a:latin typeface="Arial" panose="020B0604020202020204" pitchFamily="34" charset="0"/>
                <a:cs typeface="Arial" panose="020B0604020202020204" pitchFamily="34" charset="0"/>
              </a:defRPr>
            </a:lvl4pPr>
            <a:lvl5pPr>
              <a:lnSpc>
                <a:spcPct val="100000"/>
              </a:lnSpc>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425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B4B1B-E79C-EC4B-BEE0-8925EFB47A8D}"/>
              </a:ext>
            </a:extLst>
          </p:cNvPr>
          <p:cNvSpPr>
            <a:spLocks noGrp="1"/>
          </p:cNvSpPr>
          <p:nvPr>
            <p:ph type="title"/>
          </p:nvPr>
        </p:nvSpPr>
        <p:spPr>
          <a:xfrm>
            <a:off x="0" y="1780674"/>
            <a:ext cx="9183757" cy="3176337"/>
          </a:xfrm>
          <a:prstGeom prst="rect">
            <a:avLst/>
          </a:prstGeom>
        </p:spPr>
        <p:txBody>
          <a:bodyPr anchor="ctr">
            <a:normAutofit/>
          </a:bodyPr>
          <a:lstStyle>
            <a:lvl1pPr>
              <a:defRPr sz="66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5659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B4B1B-E79C-EC4B-BEE0-8925EFB47A8D}"/>
              </a:ext>
            </a:extLst>
          </p:cNvPr>
          <p:cNvSpPr>
            <a:spLocks noGrp="1"/>
          </p:cNvSpPr>
          <p:nvPr>
            <p:ph type="title" hasCustomPrompt="1"/>
          </p:nvPr>
        </p:nvSpPr>
        <p:spPr>
          <a:xfrm>
            <a:off x="0" y="1780674"/>
            <a:ext cx="9004852" cy="3176337"/>
          </a:xfrm>
          <a:prstGeom prst="rect">
            <a:avLst/>
          </a:prstGeom>
        </p:spPr>
        <p:txBody>
          <a:bodyPr anchor="ctr">
            <a:normAutofit/>
          </a:bodyPr>
          <a:lstStyle>
            <a:lvl1pPr algn="ctr">
              <a:defRPr sz="9600" b="1" i="0">
                <a:solidFill>
                  <a:schemeClr val="bg1"/>
                </a:solidFill>
                <a:latin typeface="Arial Black" panose="020B0604020202020204" pitchFamily="34" charset="0"/>
                <a:cs typeface="Arial Black" panose="020B0604020202020204" pitchFamily="34" charset="0"/>
              </a:defRPr>
            </a:lvl1pPr>
          </a:lstStyle>
          <a:p>
            <a:r>
              <a:rPr lang="en-US" dirty="0"/>
              <a:t>Q&amp;A</a:t>
            </a:r>
          </a:p>
        </p:txBody>
      </p:sp>
      <p:pic>
        <p:nvPicPr>
          <p:cNvPr id="3" name="Picture 2">
            <a:extLst>
              <a:ext uri="{FF2B5EF4-FFF2-40B4-BE49-F238E27FC236}">
                <a16:creationId xmlns:a16="http://schemas.microsoft.com/office/drawing/2014/main" id="{54EE2F49-D499-C24C-A08F-CE300A53B1BE}"/>
              </a:ext>
            </a:extLst>
          </p:cNvPr>
          <p:cNvPicPr>
            <a:picLocks noChangeAspect="1"/>
          </p:cNvPicPr>
          <p:nvPr userDrawn="1"/>
        </p:nvPicPr>
        <p:blipFill>
          <a:blip r:embed="rId2"/>
          <a:stretch>
            <a:fillRect/>
          </a:stretch>
        </p:blipFill>
        <p:spPr>
          <a:xfrm>
            <a:off x="0" y="658989"/>
            <a:ext cx="5130800" cy="889000"/>
          </a:xfrm>
          <a:prstGeom prst="rect">
            <a:avLst/>
          </a:prstGeom>
        </p:spPr>
      </p:pic>
    </p:spTree>
    <p:extLst>
      <p:ext uri="{BB962C8B-B14F-4D97-AF65-F5344CB8AC3E}">
        <p14:creationId xmlns:p14="http://schemas.microsoft.com/office/powerpoint/2010/main" val="1651913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CA5050E5-098A-9B4A-864E-E2A21E165C26}"/>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i="0" dirty="0">
                <a:solidFill>
                  <a:schemeClr val="tx2">
                    <a:lumMod val="75000"/>
                  </a:schemeClr>
                </a:solidFill>
                <a:latin typeface="Arial Black" panose="020B0604020202020204" pitchFamily="34" charset="0"/>
                <a:cs typeface="Arial Black" panose="020B0604020202020204" pitchFamily="34" charset="0"/>
              </a:rPr>
              <a:t>@</a:t>
            </a:r>
            <a:r>
              <a:rPr lang="en-US" sz="2000" b="1" i="0" dirty="0" err="1">
                <a:solidFill>
                  <a:schemeClr val="tx2">
                    <a:lumMod val="75000"/>
                  </a:schemeClr>
                </a:solidFill>
                <a:latin typeface="Arial Black" panose="020B0604020202020204" pitchFamily="34" charset="0"/>
                <a:cs typeface="Arial Black" panose="020B0604020202020204" pitchFamily="34" charset="0"/>
              </a:rPr>
              <a:t>TeamARIN</a:t>
            </a:r>
            <a:endParaRPr lang="en-US" sz="2000" b="1" i="0" dirty="0">
              <a:solidFill>
                <a:schemeClr val="tx2">
                  <a:lumMod val="75000"/>
                </a:schemeClr>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548563595"/>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411270EF-6540-6E44-8904-09D855C187EE}"/>
              </a:ext>
            </a:extLst>
          </p:cNvPr>
          <p:cNvSpPr txBox="1">
            <a:spLocks/>
          </p:cNvSpPr>
          <p:nvPr userDrawn="1"/>
        </p:nvSpPr>
        <p:spPr>
          <a:xfrm>
            <a:off x="9438042" y="6538026"/>
            <a:ext cx="2743200" cy="3295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372E6A-D727-D641-9026-7AC6D9DA1E06}" type="slidenum">
              <a:rPr lang="en-US" sz="2000" b="1" i="0" smtClean="0">
                <a:solidFill>
                  <a:schemeClr val="bg1"/>
                </a:solidFill>
                <a:latin typeface="Arial Black" panose="020B0604020202020204" pitchFamily="34" charset="0"/>
                <a:cs typeface="Arial Black" panose="020B0604020202020204" pitchFamily="34" charset="0"/>
              </a:rPr>
              <a:pPr/>
              <a:t>‹#›</a:t>
            </a:fld>
            <a:endParaRPr lang="en-US" sz="2000" b="1" i="0" dirty="0">
              <a:solidFill>
                <a:schemeClr val="bg1"/>
              </a:solidFill>
              <a:latin typeface="Arial Black" panose="020B0604020202020204" pitchFamily="34" charset="0"/>
              <a:cs typeface="Arial Black" panose="020B0604020202020204" pitchFamily="34" charset="0"/>
            </a:endParaRPr>
          </a:p>
        </p:txBody>
      </p:sp>
      <p:sp>
        <p:nvSpPr>
          <p:cNvPr id="8" name="Slide Number Placeholder 2">
            <a:extLst>
              <a:ext uri="{FF2B5EF4-FFF2-40B4-BE49-F238E27FC236}">
                <a16:creationId xmlns:a16="http://schemas.microsoft.com/office/drawing/2014/main" id="{019DF984-8EE9-1643-A5BB-2B58A2558361}"/>
              </a:ext>
            </a:extLst>
          </p:cNvPr>
          <p:cNvSpPr txBox="1">
            <a:spLocks/>
          </p:cNvSpPr>
          <p:nvPr userDrawn="1"/>
        </p:nvSpPr>
        <p:spPr>
          <a:xfrm>
            <a:off x="0" y="6528401"/>
            <a:ext cx="2743200" cy="3295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i="0" dirty="0">
                <a:solidFill>
                  <a:schemeClr val="bg1"/>
                </a:solidFill>
                <a:latin typeface="Arial Black" panose="020B0604020202020204" pitchFamily="34" charset="0"/>
                <a:cs typeface="Arial Black" panose="020B0604020202020204" pitchFamily="34" charset="0"/>
              </a:rPr>
              <a:t>@</a:t>
            </a:r>
            <a:r>
              <a:rPr lang="en-US" sz="2000" b="1" i="0" dirty="0" err="1">
                <a:solidFill>
                  <a:schemeClr val="bg1"/>
                </a:solidFill>
                <a:latin typeface="Arial Black" panose="020B0604020202020204" pitchFamily="34" charset="0"/>
                <a:cs typeface="Arial Black" panose="020B0604020202020204" pitchFamily="34" charset="0"/>
              </a:rPr>
              <a:t>TeamARIN</a:t>
            </a:r>
            <a:endParaRPr lang="en-US" sz="2000" b="1" i="0" dirty="0">
              <a:solidFill>
                <a:schemeClr val="bg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4208931533"/>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7" r:id="rId3"/>
    <p:sldLayoutId id="2147483655" r:id="rId4"/>
    <p:sldLayoutId id="2147483659"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43357991-D7CC-BC48-9DCD-0A58E474B869}"/>
              </a:ext>
            </a:extLst>
          </p:cNvPr>
          <p:cNvSpPr txBox="1">
            <a:spLocks/>
          </p:cNvSpPr>
          <p:nvPr userDrawn="1"/>
        </p:nvSpPr>
        <p:spPr>
          <a:xfrm>
            <a:off x="9438042" y="64899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372E6A-D727-D641-9026-7AC6D9DA1E06}" type="slidenum">
              <a:rPr lang="en-US" sz="2000" b="1" i="0" smtClean="0">
                <a:solidFill>
                  <a:schemeClr val="tx2">
                    <a:lumMod val="75000"/>
                  </a:schemeClr>
                </a:solidFill>
                <a:latin typeface="Arial Black" panose="020B0604020202020204" pitchFamily="34" charset="0"/>
                <a:cs typeface="Arial Black" panose="020B0604020202020204" pitchFamily="34" charset="0"/>
              </a:rPr>
              <a:pPr/>
              <a:t>‹#›</a:t>
            </a:fld>
            <a:endParaRPr lang="en-US" sz="2000" b="1" i="0" dirty="0">
              <a:solidFill>
                <a:schemeClr val="tx2">
                  <a:lumMod val="75000"/>
                </a:schemeClr>
              </a:solidFill>
              <a:latin typeface="Arial Black" panose="020B0604020202020204" pitchFamily="34" charset="0"/>
              <a:cs typeface="Arial Black" panose="020B0604020202020204" pitchFamily="34" charset="0"/>
            </a:endParaRPr>
          </a:p>
        </p:txBody>
      </p:sp>
      <p:sp>
        <p:nvSpPr>
          <p:cNvPr id="8" name="Slide Number Placeholder 2">
            <a:extLst>
              <a:ext uri="{FF2B5EF4-FFF2-40B4-BE49-F238E27FC236}">
                <a16:creationId xmlns:a16="http://schemas.microsoft.com/office/drawing/2014/main" id="{49332B82-894B-2D4B-8679-0EFB7B6B9C52}"/>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i="0" dirty="0">
                <a:solidFill>
                  <a:schemeClr val="tx2">
                    <a:lumMod val="75000"/>
                  </a:schemeClr>
                </a:solidFill>
                <a:latin typeface="Arial Black" panose="020B0604020202020204" pitchFamily="34" charset="0"/>
                <a:cs typeface="Arial Black" panose="020B0604020202020204" pitchFamily="34" charset="0"/>
              </a:rPr>
              <a:t>@</a:t>
            </a:r>
            <a:r>
              <a:rPr lang="en-US" sz="2000" b="1" i="0" dirty="0" err="1">
                <a:solidFill>
                  <a:schemeClr val="tx2">
                    <a:lumMod val="75000"/>
                  </a:schemeClr>
                </a:solidFill>
                <a:latin typeface="Arial Black" panose="020B0604020202020204" pitchFamily="34" charset="0"/>
                <a:cs typeface="Arial Black" panose="020B0604020202020204" pitchFamily="34" charset="0"/>
              </a:rPr>
              <a:t>TeamARIN</a:t>
            </a:r>
            <a:endParaRPr lang="en-US" sz="2000" b="1" i="0" dirty="0">
              <a:solidFill>
                <a:schemeClr val="tx2">
                  <a:lumMod val="75000"/>
                </a:schemeClr>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716660239"/>
      </p:ext>
    </p:extLst>
  </p:cSld>
  <p:clrMap bg1="lt1" tx1="dk1" bg2="lt2" tx2="dk2" accent1="accent1" accent2="accent2" accent3="accent3" accent4="accent4" accent5="accent5" accent6="accent6" hlink="hlink" folHlink="folHlink"/>
  <p:sldLayoutIdLst>
    <p:sldLayoutId id="2147483651" r:id="rId1"/>
    <p:sldLayoutId id="214748365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in.net/ARIN44"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A3F9-7360-FE48-B470-49DFFD2C7084}"/>
              </a:ext>
            </a:extLst>
          </p:cNvPr>
          <p:cNvSpPr>
            <a:spLocks noGrp="1"/>
          </p:cNvSpPr>
          <p:nvPr>
            <p:ph type="ctrTitle"/>
          </p:nvPr>
        </p:nvSpPr>
        <p:spPr/>
        <p:txBody>
          <a:bodyPr/>
          <a:lstStyle/>
          <a:p>
            <a:r>
              <a:rPr lang="en-US" dirty="0"/>
              <a:t>Update</a:t>
            </a:r>
          </a:p>
        </p:txBody>
      </p:sp>
      <p:sp>
        <p:nvSpPr>
          <p:cNvPr id="3" name="Text Placeholder 2">
            <a:extLst>
              <a:ext uri="{FF2B5EF4-FFF2-40B4-BE49-F238E27FC236}">
                <a16:creationId xmlns:a16="http://schemas.microsoft.com/office/drawing/2014/main" id="{DE204AE5-773C-754D-A642-16123455B414}"/>
              </a:ext>
            </a:extLst>
          </p:cNvPr>
          <p:cNvSpPr>
            <a:spLocks noGrp="1"/>
          </p:cNvSpPr>
          <p:nvPr>
            <p:ph type="body" sz="quarter" idx="10"/>
          </p:nvPr>
        </p:nvSpPr>
        <p:spPr/>
        <p:txBody>
          <a:bodyPr>
            <a:normAutofit fontScale="70000" lnSpcReduction="20000"/>
          </a:bodyPr>
          <a:lstStyle/>
          <a:p>
            <a:r>
              <a:rPr lang="en-US" dirty="0"/>
              <a:t>Chris Woodfield, ARIN Advisory Council</a:t>
            </a:r>
          </a:p>
        </p:txBody>
      </p:sp>
    </p:spTree>
    <p:extLst>
      <p:ext uri="{BB962C8B-B14F-4D97-AF65-F5344CB8AC3E}">
        <p14:creationId xmlns:p14="http://schemas.microsoft.com/office/powerpoint/2010/main" val="30218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88479-6739-1C43-8CA0-3A46A0125128}"/>
              </a:ext>
            </a:extLst>
          </p:cNvPr>
          <p:cNvSpPr>
            <a:spLocks noGrp="1"/>
          </p:cNvSpPr>
          <p:nvPr>
            <p:ph type="title"/>
          </p:nvPr>
        </p:nvSpPr>
        <p:spPr>
          <a:xfrm>
            <a:off x="1550894" y="49426"/>
            <a:ext cx="10286430" cy="1371600"/>
          </a:xfrm>
        </p:spPr>
        <p:txBody>
          <a:bodyPr/>
          <a:lstStyle/>
          <a:p>
            <a:r>
              <a:rPr lang="en-US" dirty="0"/>
              <a:t>Recommended Draft Policies</a:t>
            </a:r>
          </a:p>
        </p:txBody>
      </p:sp>
      <p:sp>
        <p:nvSpPr>
          <p:cNvPr id="3" name="Content Placeholder 2">
            <a:extLst>
              <a:ext uri="{FF2B5EF4-FFF2-40B4-BE49-F238E27FC236}">
                <a16:creationId xmlns:a16="http://schemas.microsoft.com/office/drawing/2014/main" id="{53003A8A-2EDE-8841-996A-2496538CF802}"/>
              </a:ext>
            </a:extLst>
          </p:cNvPr>
          <p:cNvSpPr>
            <a:spLocks noGrp="1"/>
          </p:cNvSpPr>
          <p:nvPr>
            <p:ph idx="1"/>
          </p:nvPr>
        </p:nvSpPr>
        <p:spPr/>
        <p:txBody>
          <a:bodyPr>
            <a:normAutofit/>
          </a:bodyPr>
          <a:lstStyle/>
          <a:p>
            <a:r>
              <a:rPr lang="en-US" sz="2800" dirty="0"/>
              <a:t>ARIN-2018-6: Clarify Reassignment Requirements in 4.2.3.7.1</a:t>
            </a:r>
          </a:p>
          <a:p>
            <a:r>
              <a:rPr lang="en-US" sz="2800" dirty="0"/>
              <a:t>ARIN-2019-1: Clarify Section 4 IPv4 Request Requirements</a:t>
            </a:r>
          </a:p>
          <a:p>
            <a:r>
              <a:rPr lang="en-US" sz="2800" dirty="0"/>
              <a:t>ARIN-2019-3: Update 4.10 – IPv6 Deployment Block</a:t>
            </a:r>
          </a:p>
          <a:p>
            <a:r>
              <a:rPr lang="en-US" sz="2800" dirty="0"/>
              <a:t>ARIN-2019-8: Clarification of Section 4.10 for Multiple Discrete Networks</a:t>
            </a:r>
          </a:p>
          <a:p>
            <a:r>
              <a:rPr lang="en-US" sz="2800" dirty="0"/>
              <a:t>ARIN-2019-10: Inter-RIR M&amp;A</a:t>
            </a:r>
          </a:p>
          <a:p>
            <a:r>
              <a:rPr lang="en-US" sz="2800" dirty="0"/>
              <a:t>ARIN-2019-15: Hijacking Authorization Not-intended</a:t>
            </a:r>
          </a:p>
        </p:txBody>
      </p:sp>
    </p:spTree>
    <p:extLst>
      <p:ext uri="{BB962C8B-B14F-4D97-AF65-F5344CB8AC3E}">
        <p14:creationId xmlns:p14="http://schemas.microsoft.com/office/powerpoint/2010/main" val="144265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88479-6739-1C43-8CA0-3A46A0125128}"/>
              </a:ext>
            </a:extLst>
          </p:cNvPr>
          <p:cNvSpPr>
            <a:spLocks noGrp="1"/>
          </p:cNvSpPr>
          <p:nvPr>
            <p:ph type="title"/>
          </p:nvPr>
        </p:nvSpPr>
        <p:spPr>
          <a:xfrm>
            <a:off x="1550894" y="49426"/>
            <a:ext cx="10286430" cy="1371600"/>
          </a:xfrm>
        </p:spPr>
        <p:txBody>
          <a:bodyPr>
            <a:normAutofit/>
          </a:bodyPr>
          <a:lstStyle/>
          <a:p>
            <a:r>
              <a:rPr lang="en-US" sz="4400" dirty="0"/>
              <a:t>Draft Policies Under Discussion</a:t>
            </a:r>
          </a:p>
        </p:txBody>
      </p:sp>
      <p:sp>
        <p:nvSpPr>
          <p:cNvPr id="3" name="Content Placeholder 2">
            <a:extLst>
              <a:ext uri="{FF2B5EF4-FFF2-40B4-BE49-F238E27FC236}">
                <a16:creationId xmlns:a16="http://schemas.microsoft.com/office/drawing/2014/main" id="{53003A8A-2EDE-8841-996A-2496538CF802}"/>
              </a:ext>
            </a:extLst>
          </p:cNvPr>
          <p:cNvSpPr>
            <a:spLocks noGrp="1"/>
          </p:cNvSpPr>
          <p:nvPr>
            <p:ph idx="1"/>
          </p:nvPr>
        </p:nvSpPr>
        <p:spPr>
          <a:xfrm>
            <a:off x="838200" y="1825625"/>
            <a:ext cx="10515600" cy="4541924"/>
          </a:xfrm>
        </p:spPr>
        <p:txBody>
          <a:bodyPr>
            <a:normAutofit/>
          </a:bodyPr>
          <a:lstStyle/>
          <a:p>
            <a:r>
              <a:rPr lang="en-US" sz="3200" dirty="0"/>
              <a:t>ARIN-2019-12: M&amp;A Legal Jurisdiction Exclusion</a:t>
            </a:r>
          </a:p>
          <a:p>
            <a:r>
              <a:rPr lang="en-US" sz="3200" dirty="0"/>
              <a:t>ARIN-2019-13: ARIN Membership Legal Jurisdiction Exclusion</a:t>
            </a:r>
          </a:p>
          <a:p>
            <a:r>
              <a:rPr lang="en-US" sz="3200" dirty="0"/>
              <a:t>ARIN-2019-17: Returned Addresses to the 4.10 Reserved Pool</a:t>
            </a:r>
          </a:p>
        </p:txBody>
      </p:sp>
    </p:spTree>
    <p:extLst>
      <p:ext uri="{BB962C8B-B14F-4D97-AF65-F5344CB8AC3E}">
        <p14:creationId xmlns:p14="http://schemas.microsoft.com/office/powerpoint/2010/main" val="126305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88479-6739-1C43-8CA0-3A46A0125128}"/>
              </a:ext>
            </a:extLst>
          </p:cNvPr>
          <p:cNvSpPr>
            <a:spLocks noGrp="1"/>
          </p:cNvSpPr>
          <p:nvPr>
            <p:ph type="title"/>
          </p:nvPr>
        </p:nvSpPr>
        <p:spPr>
          <a:xfrm>
            <a:off x="1550894" y="49426"/>
            <a:ext cx="10286430" cy="1371600"/>
          </a:xfrm>
        </p:spPr>
        <p:txBody>
          <a:bodyPr>
            <a:normAutofit/>
          </a:bodyPr>
          <a:lstStyle/>
          <a:p>
            <a:r>
              <a:rPr lang="en-US" sz="4400" dirty="0"/>
              <a:t>Other News</a:t>
            </a:r>
          </a:p>
        </p:txBody>
      </p:sp>
      <p:sp>
        <p:nvSpPr>
          <p:cNvPr id="3" name="Content Placeholder 2">
            <a:extLst>
              <a:ext uri="{FF2B5EF4-FFF2-40B4-BE49-F238E27FC236}">
                <a16:creationId xmlns:a16="http://schemas.microsoft.com/office/drawing/2014/main" id="{53003A8A-2EDE-8841-996A-2496538CF802}"/>
              </a:ext>
            </a:extLst>
          </p:cNvPr>
          <p:cNvSpPr>
            <a:spLocks noGrp="1"/>
          </p:cNvSpPr>
          <p:nvPr>
            <p:ph idx="1"/>
          </p:nvPr>
        </p:nvSpPr>
        <p:spPr>
          <a:xfrm>
            <a:off x="838200" y="1825625"/>
            <a:ext cx="10515600" cy="4541924"/>
          </a:xfrm>
        </p:spPr>
        <p:txBody>
          <a:bodyPr>
            <a:normAutofit/>
          </a:bodyPr>
          <a:lstStyle/>
          <a:p>
            <a:r>
              <a:rPr lang="en-US" sz="2800" dirty="0"/>
              <a:t>Website redesign launched in March</a:t>
            </a:r>
          </a:p>
          <a:p>
            <a:pPr lvl="1"/>
            <a:r>
              <a:rPr lang="en-US" sz="2400" dirty="0"/>
              <a:t>Continual, iterative improvements being made based on user feedback </a:t>
            </a:r>
          </a:p>
          <a:p>
            <a:r>
              <a:rPr lang="en-US" sz="2800" dirty="0"/>
              <a:t>ARIN Community Grant Program Inaugural Year</a:t>
            </a:r>
          </a:p>
          <a:p>
            <a:pPr lvl="1"/>
            <a:r>
              <a:rPr lang="en-US" sz="2400" dirty="0"/>
              <a:t>Awarded grants to four projects that are aimed at improving the overall Internet industry and Internet user environment</a:t>
            </a:r>
          </a:p>
          <a:p>
            <a:r>
              <a:rPr lang="en-US" sz="2800" dirty="0"/>
              <a:t>Work on new Internet Routing Registry (IRR) in progress</a:t>
            </a:r>
          </a:p>
          <a:p>
            <a:r>
              <a:rPr lang="en-US" sz="2800" dirty="0"/>
              <a:t>IPv4 waiting list allocations are no longer suspended – the best time to apply is now!</a:t>
            </a:r>
          </a:p>
          <a:p>
            <a:endParaRPr lang="en-US" sz="2800" dirty="0"/>
          </a:p>
        </p:txBody>
      </p:sp>
    </p:spTree>
    <p:extLst>
      <p:ext uri="{BB962C8B-B14F-4D97-AF65-F5344CB8AC3E}">
        <p14:creationId xmlns:p14="http://schemas.microsoft.com/office/powerpoint/2010/main" val="231351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88479-6739-1C43-8CA0-3A46A0125128}"/>
              </a:ext>
            </a:extLst>
          </p:cNvPr>
          <p:cNvSpPr>
            <a:spLocks noGrp="1"/>
          </p:cNvSpPr>
          <p:nvPr>
            <p:ph type="title"/>
          </p:nvPr>
        </p:nvSpPr>
        <p:spPr>
          <a:xfrm>
            <a:off x="1550894" y="49426"/>
            <a:ext cx="10286430" cy="1371600"/>
          </a:xfrm>
        </p:spPr>
        <p:txBody>
          <a:bodyPr>
            <a:normAutofit/>
          </a:bodyPr>
          <a:lstStyle/>
          <a:p>
            <a:r>
              <a:rPr lang="en-US" sz="4400" dirty="0"/>
              <a:t>Join us at ARIN 44</a:t>
            </a:r>
          </a:p>
        </p:txBody>
      </p:sp>
      <p:pic>
        <p:nvPicPr>
          <p:cNvPr id="7" name="Picture 6">
            <a:extLst>
              <a:ext uri="{FF2B5EF4-FFF2-40B4-BE49-F238E27FC236}">
                <a16:creationId xmlns:a16="http://schemas.microsoft.com/office/drawing/2014/main" id="{3A1B758D-B0F4-1B45-AFB1-CCB448109B35}"/>
              </a:ext>
            </a:extLst>
          </p:cNvPr>
          <p:cNvPicPr>
            <a:picLocks noChangeAspect="1"/>
          </p:cNvPicPr>
          <p:nvPr/>
        </p:nvPicPr>
        <p:blipFill>
          <a:blip r:embed="rId2"/>
          <a:stretch>
            <a:fillRect/>
          </a:stretch>
        </p:blipFill>
        <p:spPr>
          <a:xfrm>
            <a:off x="7247410" y="1653987"/>
            <a:ext cx="4316925" cy="4316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ontent Placeholder 2">
            <a:extLst>
              <a:ext uri="{FF2B5EF4-FFF2-40B4-BE49-F238E27FC236}">
                <a16:creationId xmlns:a16="http://schemas.microsoft.com/office/drawing/2014/main" id="{785A2A11-681B-134B-9B94-E65189E18B3F}"/>
              </a:ext>
            </a:extLst>
          </p:cNvPr>
          <p:cNvSpPr>
            <a:spLocks noGrp="1"/>
          </p:cNvSpPr>
          <p:nvPr>
            <p:ph idx="1"/>
          </p:nvPr>
        </p:nvSpPr>
        <p:spPr>
          <a:xfrm>
            <a:off x="838200" y="1825625"/>
            <a:ext cx="10515600" cy="4541924"/>
          </a:xfrm>
        </p:spPr>
        <p:txBody>
          <a:bodyPr>
            <a:normAutofit/>
          </a:bodyPr>
          <a:lstStyle/>
          <a:p>
            <a:pPr marL="0" indent="0">
              <a:buNone/>
            </a:pPr>
            <a:r>
              <a:rPr lang="en-US" sz="2800" dirty="0"/>
              <a:t>ARIN 44 will be held in Austin, TX</a:t>
            </a:r>
          </a:p>
          <a:p>
            <a:pPr marL="0" indent="0">
              <a:buNone/>
            </a:pPr>
            <a:r>
              <a:rPr lang="en-US" sz="2800" dirty="0"/>
              <a:t>30 October – 1 November</a:t>
            </a:r>
          </a:p>
          <a:p>
            <a:pPr marL="0" indent="0">
              <a:buNone/>
            </a:pPr>
            <a:r>
              <a:rPr lang="en-US" sz="2800" dirty="0"/>
              <a:t>Remote participation is available!</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Details: </a:t>
            </a:r>
            <a:r>
              <a:rPr lang="en-US" sz="2800" dirty="0">
                <a:hlinkClick r:id="rId3"/>
              </a:rPr>
              <a:t>https://www.arin.net/ARIN44</a:t>
            </a:r>
            <a:r>
              <a:rPr lang="en-US" sz="2800" dirty="0"/>
              <a:t> </a:t>
            </a:r>
          </a:p>
          <a:p>
            <a:pPr marL="0" indent="0">
              <a:buNone/>
            </a:pPr>
            <a:endParaRPr lang="en-US" sz="2800" dirty="0"/>
          </a:p>
        </p:txBody>
      </p:sp>
    </p:spTree>
    <p:extLst>
      <p:ext uri="{BB962C8B-B14F-4D97-AF65-F5344CB8AC3E}">
        <p14:creationId xmlns:p14="http://schemas.microsoft.com/office/powerpoint/2010/main" val="25847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718BC-E7F1-C74A-B5B3-EFD93C78D50F}"/>
              </a:ext>
            </a:extLst>
          </p:cNvPr>
          <p:cNvSpPr>
            <a:spLocks noGrp="1"/>
          </p:cNvSpPr>
          <p:nvPr>
            <p:ph type="title"/>
          </p:nvPr>
        </p:nvSpPr>
        <p:spPr/>
        <p:txBody>
          <a:bodyPr/>
          <a:lstStyle/>
          <a:p>
            <a:r>
              <a:rPr lang="en-US" dirty="0"/>
              <a:t>Q&amp;A</a:t>
            </a:r>
          </a:p>
        </p:txBody>
      </p:sp>
      <p:pic>
        <p:nvPicPr>
          <p:cNvPr id="3" name="Picture 2">
            <a:extLst>
              <a:ext uri="{FF2B5EF4-FFF2-40B4-BE49-F238E27FC236}">
                <a16:creationId xmlns:a16="http://schemas.microsoft.com/office/drawing/2014/main" id="{930BF8C8-EF88-9B40-844B-CDF40C5858D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806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88479-6739-1C43-8CA0-3A46A0125128}"/>
              </a:ext>
            </a:extLst>
          </p:cNvPr>
          <p:cNvSpPr>
            <a:spLocks noGrp="1"/>
          </p:cNvSpPr>
          <p:nvPr>
            <p:ph type="title"/>
          </p:nvPr>
        </p:nvSpPr>
        <p:spPr/>
        <p:txBody>
          <a:bodyPr/>
          <a:lstStyle/>
          <a:p>
            <a:r>
              <a:rPr lang="en-US" dirty="0"/>
              <a:t>Mission Statement</a:t>
            </a:r>
          </a:p>
        </p:txBody>
      </p:sp>
      <p:sp>
        <p:nvSpPr>
          <p:cNvPr id="5" name="Content Placeholder 4">
            <a:extLst>
              <a:ext uri="{FF2B5EF4-FFF2-40B4-BE49-F238E27FC236}">
                <a16:creationId xmlns:a16="http://schemas.microsoft.com/office/drawing/2014/main" id="{8097BA97-BA0C-2A4A-BF50-4B65C59D708D}"/>
              </a:ext>
            </a:extLst>
          </p:cNvPr>
          <p:cNvSpPr>
            <a:spLocks noGrp="1"/>
          </p:cNvSpPr>
          <p:nvPr>
            <p:ph idx="1"/>
          </p:nvPr>
        </p:nvSpPr>
        <p:spPr/>
        <p:txBody>
          <a:bodyPr>
            <a:normAutofit/>
          </a:bodyPr>
          <a:lstStyle/>
          <a:p>
            <a:pPr marL="0" indent="0" algn="ctr">
              <a:buNone/>
            </a:pPr>
            <a:r>
              <a:rPr lang="en-US" sz="2800" b="1" dirty="0"/>
              <a:t>“ARIN, a nonprofit member-based organization, supports the operation of the Internet through the management of Internet number resources throughout its service region; coordinates the development of policies by the community for the management of Internet Protocol number resources; and advances the Internet through informational outreach.” </a:t>
            </a:r>
          </a:p>
          <a:p>
            <a:pPr marL="0" indent="0" algn="ctr">
              <a:buNone/>
            </a:pPr>
            <a:endParaRPr lang="en-US" sz="2800" b="1" dirty="0"/>
          </a:p>
        </p:txBody>
      </p:sp>
    </p:spTree>
    <p:extLst>
      <p:ext uri="{BB962C8B-B14F-4D97-AF65-F5344CB8AC3E}">
        <p14:creationId xmlns:p14="http://schemas.microsoft.com/office/powerpoint/2010/main" val="30989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88479-6739-1C43-8CA0-3A46A0125128}"/>
              </a:ext>
            </a:extLst>
          </p:cNvPr>
          <p:cNvSpPr>
            <a:spLocks noGrp="1"/>
          </p:cNvSpPr>
          <p:nvPr>
            <p:ph type="title"/>
          </p:nvPr>
        </p:nvSpPr>
        <p:spPr/>
        <p:txBody>
          <a:bodyPr/>
          <a:lstStyle/>
          <a:p>
            <a:r>
              <a:rPr lang="en-US" dirty="0"/>
              <a:t>ARIN Serves…</a:t>
            </a:r>
          </a:p>
        </p:txBody>
      </p:sp>
      <p:sp>
        <p:nvSpPr>
          <p:cNvPr id="5" name="Content Placeholder 4">
            <a:extLst>
              <a:ext uri="{FF2B5EF4-FFF2-40B4-BE49-F238E27FC236}">
                <a16:creationId xmlns:a16="http://schemas.microsoft.com/office/drawing/2014/main" id="{8097BA97-BA0C-2A4A-BF50-4B65C59D708D}"/>
              </a:ext>
            </a:extLst>
          </p:cNvPr>
          <p:cNvSpPr>
            <a:spLocks noGrp="1"/>
          </p:cNvSpPr>
          <p:nvPr>
            <p:ph idx="1"/>
          </p:nvPr>
        </p:nvSpPr>
        <p:spPr/>
        <p:txBody>
          <a:bodyPr>
            <a:normAutofit fontScale="92500" lnSpcReduction="10000"/>
          </a:bodyPr>
          <a:lstStyle/>
          <a:p>
            <a:pPr marL="0" indent="0">
              <a:buNone/>
            </a:pPr>
            <a:r>
              <a:rPr lang="en-US" sz="2800" dirty="0"/>
              <a:t>The United States</a:t>
            </a:r>
          </a:p>
          <a:p>
            <a:pPr marL="0" indent="0">
              <a:buNone/>
            </a:pPr>
            <a:r>
              <a:rPr lang="en-US" sz="2800" dirty="0"/>
              <a:t>Canada</a:t>
            </a:r>
          </a:p>
          <a:p>
            <a:pPr marL="0" indent="0">
              <a:buNone/>
            </a:pPr>
            <a:r>
              <a:rPr lang="en-US" sz="2800" dirty="0"/>
              <a:t>25+ Caribbean &amp; </a:t>
            </a:r>
          </a:p>
          <a:p>
            <a:pPr marL="0" indent="0">
              <a:buNone/>
            </a:pPr>
            <a:r>
              <a:rPr lang="en-US" sz="2800" dirty="0"/>
              <a:t>North Atlantic </a:t>
            </a:r>
          </a:p>
          <a:p>
            <a:pPr marL="0" indent="0">
              <a:buNone/>
            </a:pPr>
            <a:r>
              <a:rPr lang="en-US" sz="2800" dirty="0"/>
              <a:t>economies </a:t>
            </a:r>
          </a:p>
          <a:p>
            <a:pPr marL="0" indent="0">
              <a:buNone/>
            </a:pPr>
            <a:endParaRPr lang="en-US" sz="2800" dirty="0"/>
          </a:p>
          <a:p>
            <a:pPr marL="0" indent="0">
              <a:buNone/>
            </a:pPr>
            <a:endParaRPr lang="en-US" sz="2800" dirty="0"/>
          </a:p>
          <a:p>
            <a:pPr marL="0" indent="0">
              <a:buNone/>
            </a:pPr>
            <a:r>
              <a:rPr lang="en-US" sz="2800" dirty="0"/>
              <a:t>Served Organizations: 38,442 </a:t>
            </a:r>
            <a:br>
              <a:rPr lang="en-US" sz="2800" dirty="0"/>
            </a:br>
            <a:r>
              <a:rPr lang="en-US" sz="2800" dirty="0"/>
              <a:t>(22,677 Under Contract, 6,187 Members, 15,765 Legacy)</a:t>
            </a:r>
          </a:p>
          <a:p>
            <a:pPr marL="0" indent="0">
              <a:buNone/>
            </a:pPr>
            <a:endParaRPr lang="en-US" sz="2800" dirty="0"/>
          </a:p>
        </p:txBody>
      </p:sp>
      <p:pic>
        <p:nvPicPr>
          <p:cNvPr id="6" name="Content Placeholder 5">
            <a:extLst>
              <a:ext uri="{FF2B5EF4-FFF2-40B4-BE49-F238E27FC236}">
                <a16:creationId xmlns:a16="http://schemas.microsoft.com/office/drawing/2014/main" id="{D4450005-0487-144D-A8C4-79EDD23F3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858" y="1421026"/>
            <a:ext cx="7662949" cy="35622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572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88479-6739-1C43-8CA0-3A46A0125128}"/>
              </a:ext>
            </a:extLst>
          </p:cNvPr>
          <p:cNvSpPr>
            <a:spLocks noGrp="1"/>
          </p:cNvSpPr>
          <p:nvPr>
            <p:ph type="title"/>
          </p:nvPr>
        </p:nvSpPr>
        <p:spPr/>
        <p:txBody>
          <a:bodyPr/>
          <a:lstStyle/>
          <a:p>
            <a:r>
              <a:rPr lang="en-US" dirty="0"/>
              <a:t>Community Engagement</a:t>
            </a:r>
          </a:p>
        </p:txBody>
      </p:sp>
      <p:sp>
        <p:nvSpPr>
          <p:cNvPr id="3" name="Content Placeholder 2">
            <a:extLst>
              <a:ext uri="{FF2B5EF4-FFF2-40B4-BE49-F238E27FC236}">
                <a16:creationId xmlns:a16="http://schemas.microsoft.com/office/drawing/2014/main" id="{53003A8A-2EDE-8841-996A-2496538CF802}"/>
              </a:ext>
            </a:extLst>
          </p:cNvPr>
          <p:cNvSpPr>
            <a:spLocks noGrp="1"/>
          </p:cNvSpPr>
          <p:nvPr>
            <p:ph idx="1"/>
          </p:nvPr>
        </p:nvSpPr>
        <p:spPr/>
        <p:txBody>
          <a:bodyPr>
            <a:normAutofit fontScale="77500" lnSpcReduction="20000"/>
          </a:bodyPr>
          <a:lstStyle/>
          <a:p>
            <a:r>
              <a:rPr lang="en-US" dirty="0"/>
              <a:t>ARIN on the Road/ARIN in the Caribbean</a:t>
            </a:r>
          </a:p>
          <a:p>
            <a:r>
              <a:rPr lang="en-US" dirty="0"/>
              <a:t>Customer lunches</a:t>
            </a:r>
          </a:p>
          <a:p>
            <a:r>
              <a:rPr lang="en-US" dirty="0"/>
              <a:t>Participation in national and regional Internet coordination &amp; governance fora</a:t>
            </a:r>
          </a:p>
          <a:p>
            <a:r>
              <a:rPr lang="en-US" dirty="0"/>
              <a:t>Outreach and training for government, law enforcement, etc.</a:t>
            </a:r>
          </a:p>
          <a:p>
            <a:r>
              <a:rPr lang="en-US" dirty="0"/>
              <a:t>Support a very active community consultation and suggestion process</a:t>
            </a:r>
          </a:p>
          <a:p>
            <a:r>
              <a:rPr lang="en-US" dirty="0"/>
              <a:t>ARIN Bits (our quarterly e-news update)</a:t>
            </a:r>
          </a:p>
        </p:txBody>
      </p:sp>
    </p:spTree>
    <p:extLst>
      <p:ext uri="{BB962C8B-B14F-4D97-AF65-F5344CB8AC3E}">
        <p14:creationId xmlns:p14="http://schemas.microsoft.com/office/powerpoint/2010/main" val="419480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88479-6739-1C43-8CA0-3A46A0125128}"/>
              </a:ext>
            </a:extLst>
          </p:cNvPr>
          <p:cNvSpPr>
            <a:spLocks noGrp="1"/>
          </p:cNvSpPr>
          <p:nvPr>
            <p:ph type="title"/>
          </p:nvPr>
        </p:nvSpPr>
        <p:spPr/>
        <p:txBody>
          <a:bodyPr/>
          <a:lstStyle/>
          <a:p>
            <a:r>
              <a:rPr lang="en-US" dirty="0"/>
              <a:t>Our Focus</a:t>
            </a:r>
          </a:p>
        </p:txBody>
      </p:sp>
      <p:sp>
        <p:nvSpPr>
          <p:cNvPr id="3" name="Content Placeholder 2">
            <a:extLst>
              <a:ext uri="{FF2B5EF4-FFF2-40B4-BE49-F238E27FC236}">
                <a16:creationId xmlns:a16="http://schemas.microsoft.com/office/drawing/2014/main" id="{53003A8A-2EDE-8841-996A-2496538CF802}"/>
              </a:ext>
            </a:extLst>
          </p:cNvPr>
          <p:cNvSpPr>
            <a:spLocks noGrp="1"/>
          </p:cNvSpPr>
          <p:nvPr>
            <p:ph idx="1"/>
          </p:nvPr>
        </p:nvSpPr>
        <p:spPr/>
        <p:txBody>
          <a:bodyPr>
            <a:normAutofit fontScale="85000" lnSpcReduction="20000"/>
          </a:bodyPr>
          <a:lstStyle/>
          <a:p>
            <a:r>
              <a:rPr lang="en-US" dirty="0"/>
              <a:t>Uphold the multi-stakeholder model for management of Internet number resources </a:t>
            </a:r>
          </a:p>
          <a:p>
            <a:r>
              <a:rPr lang="en-US" dirty="0"/>
              <a:t>Educate the community about ongoing IPv6 adoption and emerging technologies</a:t>
            </a:r>
          </a:p>
          <a:p>
            <a:r>
              <a:rPr lang="en-US" dirty="0"/>
              <a:t>Maintain, develop, and enhance functionality of ARIN services as sought by the users and supported by the membership</a:t>
            </a:r>
          </a:p>
          <a:p>
            <a:r>
              <a:rPr lang="en-US" dirty="0"/>
              <a:t>Coordinate globally to maintain a consistent and highly usable Internet Numbers Registry system </a:t>
            </a:r>
          </a:p>
        </p:txBody>
      </p:sp>
    </p:spTree>
    <p:extLst>
      <p:ext uri="{BB962C8B-B14F-4D97-AF65-F5344CB8AC3E}">
        <p14:creationId xmlns:p14="http://schemas.microsoft.com/office/powerpoint/2010/main" val="286064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88479-6739-1C43-8CA0-3A46A0125128}"/>
              </a:ext>
            </a:extLst>
          </p:cNvPr>
          <p:cNvSpPr>
            <a:spLocks noGrp="1"/>
          </p:cNvSpPr>
          <p:nvPr>
            <p:ph type="title"/>
          </p:nvPr>
        </p:nvSpPr>
        <p:spPr/>
        <p:txBody>
          <a:bodyPr/>
          <a:lstStyle/>
          <a:p>
            <a:r>
              <a:rPr lang="en-US" dirty="0"/>
              <a:t>Caribbean Engagement</a:t>
            </a:r>
          </a:p>
        </p:txBody>
      </p:sp>
      <p:sp>
        <p:nvSpPr>
          <p:cNvPr id="3" name="Content Placeholder 2">
            <a:extLst>
              <a:ext uri="{FF2B5EF4-FFF2-40B4-BE49-F238E27FC236}">
                <a16:creationId xmlns:a16="http://schemas.microsoft.com/office/drawing/2014/main" id="{53003A8A-2EDE-8841-996A-2496538CF802}"/>
              </a:ext>
            </a:extLst>
          </p:cNvPr>
          <p:cNvSpPr>
            <a:spLocks noGrp="1"/>
          </p:cNvSpPr>
          <p:nvPr>
            <p:ph idx="1"/>
          </p:nvPr>
        </p:nvSpPr>
        <p:spPr/>
        <p:txBody>
          <a:bodyPr>
            <a:normAutofit fontScale="92500" lnSpcReduction="10000"/>
          </a:bodyPr>
          <a:lstStyle/>
          <a:p>
            <a:r>
              <a:rPr lang="en-US" sz="3200" dirty="0"/>
              <a:t>Major focus on Caribbean Internet development</a:t>
            </a:r>
          </a:p>
          <a:p>
            <a:r>
              <a:rPr lang="en-US" sz="3200" dirty="0"/>
              <a:t>Facilitating participation with ARIN across a range of areas (Policy Development Discussions, Outreach, Capacity Building)</a:t>
            </a:r>
          </a:p>
          <a:p>
            <a:r>
              <a:rPr lang="en-US" sz="3200" dirty="0"/>
              <a:t>Continuing Collaboration with:</a:t>
            </a:r>
          </a:p>
          <a:p>
            <a:pPr lvl="1"/>
            <a:r>
              <a:rPr lang="en-US" sz="2800" dirty="0"/>
              <a:t>Caribbean Telecommunications Union (CTU)</a:t>
            </a:r>
          </a:p>
          <a:p>
            <a:pPr lvl="1"/>
            <a:r>
              <a:rPr lang="en-US" sz="2800" dirty="0" err="1"/>
              <a:t>CaribNOG</a:t>
            </a:r>
            <a:endParaRPr lang="en-US" sz="2800" dirty="0"/>
          </a:p>
          <a:p>
            <a:pPr lvl="1"/>
            <a:r>
              <a:rPr lang="en-US" sz="2800" dirty="0"/>
              <a:t>Caribbean Internet Governance Forum</a:t>
            </a:r>
          </a:p>
          <a:p>
            <a:pPr lvl="1"/>
            <a:r>
              <a:rPr lang="en-US" sz="2800" dirty="0"/>
              <a:t>CANTO</a:t>
            </a:r>
          </a:p>
          <a:p>
            <a:endParaRPr lang="en-US" sz="3200" dirty="0"/>
          </a:p>
        </p:txBody>
      </p:sp>
    </p:spTree>
    <p:extLst>
      <p:ext uri="{BB962C8B-B14F-4D97-AF65-F5344CB8AC3E}">
        <p14:creationId xmlns:p14="http://schemas.microsoft.com/office/powerpoint/2010/main" val="49471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88479-6739-1C43-8CA0-3A46A0125128}"/>
              </a:ext>
            </a:extLst>
          </p:cNvPr>
          <p:cNvSpPr>
            <a:spLocks noGrp="1"/>
          </p:cNvSpPr>
          <p:nvPr>
            <p:ph type="title"/>
          </p:nvPr>
        </p:nvSpPr>
        <p:spPr/>
        <p:txBody>
          <a:bodyPr/>
          <a:lstStyle/>
          <a:p>
            <a:r>
              <a:rPr lang="en-US" dirty="0"/>
              <a:t>Inter-RIR Transfers</a:t>
            </a:r>
          </a:p>
        </p:txBody>
      </p:sp>
      <p:pic>
        <p:nvPicPr>
          <p:cNvPr id="5" name="Picture 4">
            <a:extLst>
              <a:ext uri="{FF2B5EF4-FFF2-40B4-BE49-F238E27FC236}">
                <a16:creationId xmlns:a16="http://schemas.microsoft.com/office/drawing/2014/main" id="{B4DB2F95-438A-F346-AB7C-7C0D68C7AAE8}"/>
              </a:ext>
            </a:extLst>
          </p:cNvPr>
          <p:cNvPicPr>
            <a:picLocks noChangeAspect="1"/>
          </p:cNvPicPr>
          <p:nvPr/>
        </p:nvPicPr>
        <p:blipFill>
          <a:blip r:embed="rId2"/>
          <a:stretch>
            <a:fillRect/>
          </a:stretch>
        </p:blipFill>
        <p:spPr>
          <a:xfrm>
            <a:off x="1550894" y="1239520"/>
            <a:ext cx="8669867" cy="4876800"/>
          </a:xfrm>
          <a:prstGeom prst="rect">
            <a:avLst/>
          </a:prstGeom>
          <a:solidFill>
            <a:srgbClr val="FFFFFF">
              <a:shade val="85000"/>
            </a:srgbClr>
          </a:solidFill>
          <a:ln w="9525" cap="sq">
            <a:solidFill>
              <a:schemeClr val="bg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12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88479-6739-1C43-8CA0-3A46A0125128}"/>
              </a:ext>
            </a:extLst>
          </p:cNvPr>
          <p:cNvSpPr>
            <a:spLocks noGrp="1"/>
          </p:cNvSpPr>
          <p:nvPr>
            <p:ph type="title"/>
          </p:nvPr>
        </p:nvSpPr>
        <p:spPr/>
        <p:txBody>
          <a:bodyPr/>
          <a:lstStyle/>
          <a:p>
            <a:r>
              <a:rPr lang="en-US" dirty="0"/>
              <a:t>Member IPv6 Holdings</a:t>
            </a:r>
          </a:p>
        </p:txBody>
      </p:sp>
      <p:pic>
        <p:nvPicPr>
          <p:cNvPr id="3" name="Picture 2">
            <a:extLst>
              <a:ext uri="{FF2B5EF4-FFF2-40B4-BE49-F238E27FC236}">
                <a16:creationId xmlns:a16="http://schemas.microsoft.com/office/drawing/2014/main" id="{58DC7833-FF4F-2541-A41B-D9EEE98BD616}"/>
              </a:ext>
            </a:extLst>
          </p:cNvPr>
          <p:cNvPicPr>
            <a:picLocks noChangeAspect="1"/>
          </p:cNvPicPr>
          <p:nvPr/>
        </p:nvPicPr>
        <p:blipFill>
          <a:blip r:embed="rId2"/>
          <a:stretch>
            <a:fillRect/>
          </a:stretch>
        </p:blipFill>
        <p:spPr>
          <a:xfrm>
            <a:off x="1541927" y="1260661"/>
            <a:ext cx="9361149" cy="5265646"/>
          </a:xfrm>
          <a:prstGeom prst="rect">
            <a:avLst/>
          </a:prstGeom>
        </p:spPr>
      </p:pic>
    </p:spTree>
    <p:extLst>
      <p:ext uri="{BB962C8B-B14F-4D97-AF65-F5344CB8AC3E}">
        <p14:creationId xmlns:p14="http://schemas.microsoft.com/office/powerpoint/2010/main" val="314971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88479-6739-1C43-8CA0-3A46A0125128}"/>
              </a:ext>
            </a:extLst>
          </p:cNvPr>
          <p:cNvSpPr>
            <a:spLocks noGrp="1"/>
          </p:cNvSpPr>
          <p:nvPr>
            <p:ph type="title"/>
          </p:nvPr>
        </p:nvSpPr>
        <p:spPr>
          <a:xfrm>
            <a:off x="1550894" y="49426"/>
            <a:ext cx="10286430" cy="1371600"/>
          </a:xfrm>
        </p:spPr>
        <p:txBody>
          <a:bodyPr>
            <a:normAutofit/>
          </a:bodyPr>
          <a:lstStyle/>
          <a:p>
            <a:r>
              <a:rPr lang="en-US" sz="4800" dirty="0"/>
              <a:t>Recently Adopted Policies</a:t>
            </a:r>
          </a:p>
        </p:txBody>
      </p:sp>
      <p:sp>
        <p:nvSpPr>
          <p:cNvPr id="3" name="Content Placeholder 2">
            <a:extLst>
              <a:ext uri="{FF2B5EF4-FFF2-40B4-BE49-F238E27FC236}">
                <a16:creationId xmlns:a16="http://schemas.microsoft.com/office/drawing/2014/main" id="{53003A8A-2EDE-8841-996A-2496538CF802}"/>
              </a:ext>
            </a:extLst>
          </p:cNvPr>
          <p:cNvSpPr>
            <a:spLocks noGrp="1"/>
          </p:cNvSpPr>
          <p:nvPr>
            <p:ph idx="1"/>
          </p:nvPr>
        </p:nvSpPr>
        <p:spPr/>
        <p:txBody>
          <a:bodyPr>
            <a:normAutofit/>
          </a:bodyPr>
          <a:lstStyle/>
          <a:p>
            <a:r>
              <a:rPr lang="en-US" sz="3600" dirty="0"/>
              <a:t>ARIN-2017-12: POC Notification and Validation Upon Reassignment or Reallocation</a:t>
            </a:r>
          </a:p>
          <a:p>
            <a:r>
              <a:rPr lang="en-US" sz="3600" dirty="0"/>
              <a:t>ARIN-2018-5: Disallow Third-party Organization Record Creation</a:t>
            </a:r>
          </a:p>
          <a:p>
            <a:endParaRPr lang="en-US" sz="3600" dirty="0"/>
          </a:p>
          <a:p>
            <a:pPr marL="0" indent="0">
              <a:buNone/>
            </a:pPr>
            <a:r>
              <a:rPr lang="en-US" sz="3600" dirty="0"/>
              <a:t>Pending implementation in Q1 2020</a:t>
            </a:r>
          </a:p>
        </p:txBody>
      </p:sp>
    </p:spTree>
    <p:extLst>
      <p:ext uri="{BB962C8B-B14F-4D97-AF65-F5344CB8AC3E}">
        <p14:creationId xmlns:p14="http://schemas.microsoft.com/office/powerpoint/2010/main" val="865169670"/>
      </p:ext>
    </p:extLst>
  </p:cSld>
  <p:clrMapOvr>
    <a:masterClrMapping/>
  </p:clrMapOvr>
</p:sld>
</file>

<file path=ppt/theme/theme1.xml><?xml version="1.0" encoding="utf-8"?>
<a:theme xmlns:a="http://schemas.openxmlformats.org/drawingml/2006/main" name="Intro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opic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4278</TotalTime>
  <Words>738</Words>
  <Application>Microsoft Macintosh PowerPoint</Application>
  <PresentationFormat>Widescreen</PresentationFormat>
  <Paragraphs>83</Paragraphs>
  <Slides>14</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vt:i4>
      </vt:variant>
    </vt:vector>
  </HeadingPairs>
  <TitlesOfParts>
    <vt:vector size="20" baseType="lpstr">
      <vt:lpstr>Arial</vt:lpstr>
      <vt:lpstr>Arial Black</vt:lpstr>
      <vt:lpstr>Calibri</vt:lpstr>
      <vt:lpstr>Intro Slide</vt:lpstr>
      <vt:lpstr>Content</vt:lpstr>
      <vt:lpstr>Topic Slide</vt:lpstr>
      <vt:lpstr>Update</vt:lpstr>
      <vt:lpstr>Mission Statement</vt:lpstr>
      <vt:lpstr>ARIN Serves…</vt:lpstr>
      <vt:lpstr>Community Engagement</vt:lpstr>
      <vt:lpstr>Our Focus</vt:lpstr>
      <vt:lpstr>Caribbean Engagement</vt:lpstr>
      <vt:lpstr>Inter-RIR Transfers</vt:lpstr>
      <vt:lpstr>Member IPv6 Holdings</vt:lpstr>
      <vt:lpstr>Recently Adopted Policies</vt:lpstr>
      <vt:lpstr>Recommended Draft Policies</vt:lpstr>
      <vt:lpstr>Draft Policies Under Discussion</vt:lpstr>
      <vt:lpstr>Other News</vt:lpstr>
      <vt:lpstr>Join us at ARIN 44</vt:lpstr>
      <vt:lpstr>Q&amp;A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Sean Hopkins</cp:lastModifiedBy>
  <cp:revision>50</cp:revision>
  <dcterms:created xsi:type="dcterms:W3CDTF">2019-03-27T16:00:44Z</dcterms:created>
  <dcterms:modified xsi:type="dcterms:W3CDTF">2019-10-17T17:37:43Z</dcterms:modified>
</cp:coreProperties>
</file>