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14"/>
  </p:notesMasterIdLst>
  <p:handoutMasterIdLst>
    <p:handoutMasterId r:id="rId15"/>
  </p:handoutMasterIdLst>
  <p:sldIdLst>
    <p:sldId id="268" r:id="rId2"/>
    <p:sldId id="401" r:id="rId3"/>
    <p:sldId id="403" r:id="rId4"/>
    <p:sldId id="275" r:id="rId5"/>
    <p:sldId id="440" r:id="rId6"/>
    <p:sldId id="443" r:id="rId7"/>
    <p:sldId id="444" r:id="rId8"/>
    <p:sldId id="441" r:id="rId9"/>
    <p:sldId id="259" r:id="rId10"/>
    <p:sldId id="263" r:id="rId11"/>
    <p:sldId id="442" r:id="rId12"/>
    <p:sldId id="43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C63B0"/>
    <a:srgbClr val="182040"/>
    <a:srgbClr val="244D92"/>
    <a:srgbClr val="742C5A"/>
    <a:srgbClr val="C35A41"/>
    <a:srgbClr val="4B82DD"/>
    <a:srgbClr val="27376A"/>
    <a:srgbClr val="61AFA4"/>
    <a:srgbClr val="14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 autoAdjust="0"/>
    <p:restoredTop sz="76190"/>
  </p:normalViewPr>
  <p:slideViewPr>
    <p:cSldViewPr snapToGrid="0" snapToObjects="1">
      <p:cViewPr varScale="1">
        <p:scale>
          <a:sx n="91" d="100"/>
          <a:sy n="91" d="100"/>
        </p:scale>
        <p:origin x="19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 snapToGrid="0" snapToObjects="1">
      <p:cViewPr varScale="1">
        <p:scale>
          <a:sx n="160" d="100"/>
          <a:sy n="160" d="100"/>
        </p:scale>
        <p:origin x="47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8BAE-C84A-694A-898B-5CF88760D6F5}" type="datetimeFigureOut">
              <a:rPr lang="en-US" smtClean="0"/>
              <a:t>10/17/19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F491E-6BDF-894F-89D9-4BED6DF3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74FA06C-4A8C-0E48-B922-007B77153C27}" type="datetimeFigureOut">
              <a:rPr lang="en-GB" altLang="en-US"/>
              <a:pPr/>
              <a:t>17/10/2019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20D7F3-EDE1-C147-A04A-D4416A63828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06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FB4F9BF6-D3B1-944E-933E-B1B31B3498E1}" type="slidenum">
              <a:rPr lang="en-GB" altLang="en-US">
                <a:latin typeface="Calibri" charset="0"/>
              </a:rPr>
              <a:pPr/>
              <a:t>1</a:t>
            </a:fld>
            <a:endParaRPr lang="en-GB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0D7F3-EDE1-C147-A04A-D4416A638280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96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4449460"/>
            <a:ext cx="11109600" cy="425181"/>
          </a:xfrm>
        </p:spPr>
        <p:txBody>
          <a:bodyPr wrap="square">
            <a:spAutoFit/>
          </a:bodyPr>
          <a:lstStyle>
            <a:lvl1pPr algn="ctr">
              <a:defRPr lang="en-GB" sz="28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3847661"/>
            <a:ext cx="11109600" cy="503215"/>
          </a:xfrm>
        </p:spPr>
        <p:txBody>
          <a:bodyPr/>
          <a:lstStyle>
            <a:lvl1pPr algn="ctr">
              <a:lnSpc>
                <a:spcPct val="109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605544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A03C4E-4B14-5748-8082-CF29EC524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53" y="1591941"/>
            <a:ext cx="9212251" cy="22877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AB4B85-C146-9443-B9A7-06F8548D36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4653" y="1591941"/>
            <a:ext cx="9212251" cy="228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–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6139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33249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355298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177347" y="1774405"/>
            <a:ext cx="2662877" cy="3666146"/>
          </a:xfrm>
          <a:solidFill>
            <a:schemeClr val="accent2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999395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2834A66-9ED4-4C45-923A-E517812884FA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87601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 rIns="0"/>
          <a:lstStyle>
            <a:lvl1pPr>
              <a:defRPr sz="3600"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49E1E4A-834C-074E-9FF0-961A1F8067B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226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8BBEADCF-3C5A-694F-B0C0-373DD45754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18575" y="6342063"/>
            <a:ext cx="2743200" cy="1730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F49E1E4A-834C-074E-9FF0-961A1F8067B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293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F3DBE98B-FE50-F04F-823B-E4424AE1859F}"/>
              </a:ext>
            </a:extLst>
          </p:cNvPr>
          <p:cNvSpPr txBox="1">
            <a:spLocks/>
          </p:cNvSpPr>
          <p:nvPr/>
        </p:nvSpPr>
        <p:spPr>
          <a:xfrm>
            <a:off x="540000" y="2281238"/>
            <a:ext cx="9001125" cy="92993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Thank you.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EB3629A0-1FAA-2946-AC93-9905CFBF9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85938"/>
            <a:ext cx="4097551" cy="962525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rgbClr val="EEF2EC"/>
                </a:solidFill>
                <a:latin typeface="+mn-lt"/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id="{A1994E8F-A5A0-5F49-AAA6-5D6FD39E2E74}"/>
              </a:ext>
            </a:extLst>
          </p:cNvPr>
          <p:cNvSpPr txBox="1">
            <a:spLocks/>
          </p:cNvSpPr>
          <p:nvPr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02E463AE-0311-6748-B929-2F310DF18F01}"/>
              </a:ext>
            </a:extLst>
          </p:cNvPr>
          <p:cNvSpPr txBox="1">
            <a:spLocks/>
          </p:cNvSpPr>
          <p:nvPr userDrawn="1"/>
        </p:nvSpPr>
        <p:spPr>
          <a:xfrm>
            <a:off x="540000" y="2281238"/>
            <a:ext cx="9001125" cy="92993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Thank you.</a:t>
            </a:r>
          </a:p>
        </p:txBody>
      </p:sp>
      <p:sp>
        <p:nvSpPr>
          <p:cNvPr id="8" name="Text Placeholder 65">
            <a:extLst>
              <a:ext uri="{FF2B5EF4-FFF2-40B4-BE49-F238E27FC236}">
                <a16:creationId xmlns:a16="http://schemas.microsoft.com/office/drawing/2014/main" id="{8096134B-9459-AA47-A616-005338C9ACFF}"/>
              </a:ext>
            </a:extLst>
          </p:cNvPr>
          <p:cNvSpPr txBox="1">
            <a:spLocks/>
          </p:cNvSpPr>
          <p:nvPr userDrawn="1"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5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et involv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F3DBE98B-FE50-F04F-823B-E4424AE1859F}"/>
              </a:ext>
            </a:extLst>
          </p:cNvPr>
          <p:cNvSpPr txBox="1">
            <a:spLocks/>
          </p:cNvSpPr>
          <p:nvPr/>
        </p:nvSpPr>
        <p:spPr>
          <a:xfrm>
            <a:off x="540000" y="2281238"/>
            <a:ext cx="9001125" cy="93173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Get involved.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EB3629A0-1FAA-2946-AC93-9905CFBF9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85938"/>
            <a:ext cx="4097551" cy="962525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rgbClr val="EEF2EC"/>
                </a:solidFill>
                <a:latin typeface="+mn-lt"/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id="{A1994E8F-A5A0-5F49-AAA6-5D6FD39E2E74}"/>
              </a:ext>
            </a:extLst>
          </p:cNvPr>
          <p:cNvSpPr txBox="1">
            <a:spLocks/>
          </p:cNvSpPr>
          <p:nvPr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D54615A6-0BC5-5F41-A301-A528D3C4AAF8}"/>
              </a:ext>
            </a:extLst>
          </p:cNvPr>
          <p:cNvSpPr txBox="1">
            <a:spLocks/>
          </p:cNvSpPr>
          <p:nvPr userDrawn="1"/>
        </p:nvSpPr>
        <p:spPr>
          <a:xfrm>
            <a:off x="540000" y="2281238"/>
            <a:ext cx="9001125" cy="93173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Get involved.</a:t>
            </a:r>
          </a:p>
        </p:txBody>
      </p:sp>
      <p:sp>
        <p:nvSpPr>
          <p:cNvPr id="8" name="Text Placeholder 65">
            <a:extLst>
              <a:ext uri="{FF2B5EF4-FFF2-40B4-BE49-F238E27FC236}">
                <a16:creationId xmlns:a16="http://schemas.microsoft.com/office/drawing/2014/main" id="{03EAA165-F31F-DA43-A712-79B82AA296D5}"/>
              </a:ext>
            </a:extLst>
          </p:cNvPr>
          <p:cNvSpPr txBox="1">
            <a:spLocks/>
          </p:cNvSpPr>
          <p:nvPr userDrawn="1"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52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8C28-80DD-0A41-A6E8-29378136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BD2D4-F251-1844-ACC6-361EF8418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5B560-9A1E-F54C-9E67-A2A5BD4A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88EA0A-46F8-1447-AD30-56ECBD6874FF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749B1-B010-9C4F-999E-9AF973BE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A4A46-E1CA-B44B-A225-6894F295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DA421FA-A9A6-244D-AF92-34B23A363ED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D9B119F-CE44-DD48-BC49-893091F2E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6D6DCA-FBDB-004A-B583-E53F842E18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rple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636301D7-52E9-B04A-9E1F-BEF4F06DF37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047CC902-F36B-694F-8354-9FC1AE02AC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70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EA9933B-BFF2-4F42-9CD2-38E53FCC66F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A1ED8055-E032-DA45-8833-5E154B4B73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91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/statem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2400" y="525600"/>
            <a:ext cx="10508400" cy="55728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10000"/>
              </a:lnSpc>
              <a:spcAft>
                <a:spcPts val="2000"/>
              </a:spcAft>
              <a:defRPr sz="3600" b="0" i="0" spc="50" baseline="0">
                <a:solidFill>
                  <a:schemeClr val="bg1"/>
                </a:solidFill>
                <a:latin typeface="+mn-lt"/>
                <a:ea typeface="Hind Medium" charset="0"/>
                <a:cs typeface="Hind Medium" charset="0"/>
              </a:defRPr>
            </a:lvl1pPr>
            <a:lvl2pPr algn="ctr">
              <a:lnSpc>
                <a:spcPct val="110000"/>
              </a:lnSpc>
              <a:defRPr b="0" i="0">
                <a:solidFill>
                  <a:schemeClr val="tx1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>
              <a:spcAft>
                <a:spcPts val="1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0074F2-1090-0744-858A-D1BB34EE7CED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3960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/statement neutr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2400" y="525600"/>
            <a:ext cx="10508400" cy="5572800"/>
          </a:xfrm>
        </p:spPr>
        <p:txBody>
          <a:bodyPr anchor="ctr"/>
          <a:lstStyle>
            <a:lvl1pPr algn="ctr">
              <a:lnSpc>
                <a:spcPct val="110000"/>
              </a:lnSpc>
              <a:spcAft>
                <a:spcPts val="2000"/>
              </a:spcAft>
              <a:defRPr sz="3600" b="0" i="0" spc="50" baseline="0">
                <a:solidFill>
                  <a:schemeClr val="tx1"/>
                </a:solidFill>
                <a:latin typeface="+mn-lt"/>
                <a:ea typeface="Hind Medium" charset="0"/>
                <a:cs typeface="Hind Medium" charset="0"/>
              </a:defRPr>
            </a:lvl1pPr>
            <a:lvl2pPr algn="ctr">
              <a:lnSpc>
                <a:spcPct val="110000"/>
              </a:lnSpc>
              <a:defRPr b="0" i="0">
                <a:solidFill>
                  <a:schemeClr val="tx1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>
              <a:spcAft>
                <a:spcPts val="1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123C2-1881-0343-8E3B-58B10FD51CF2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4885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–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EE1D23A-55C4-7542-8A1B-C225D7430AAE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CA4919E-257E-3E4C-A7BC-E72C38256D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9999" y="1561539"/>
            <a:ext cx="11121775" cy="3794231"/>
          </a:xfrm>
        </p:spPr>
        <p:txBody>
          <a:bodyPr/>
          <a:lstStyle>
            <a:lvl1pPr>
              <a:defRPr>
                <a:latin typeface="+mn-lt"/>
              </a:defRPr>
            </a:lvl1pPr>
            <a:lvl2pPr marL="3429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0" indent="0">
              <a:buFont typeface="Arial" panose="020B0604020202020204" pitchFamily="34" charset="0"/>
              <a:buNone/>
              <a:defRPr sz="2400">
                <a:latin typeface="+mn-lt"/>
              </a:defRPr>
            </a:lvl3pPr>
            <a:lvl4pPr marL="322725" indent="0">
              <a:buFont typeface="Arial" panose="020B0604020202020204" pitchFamily="34" charset="0"/>
              <a:buNone/>
              <a:defRPr sz="2400">
                <a:latin typeface="+mn-lt"/>
              </a:defRPr>
            </a:lvl4pPr>
            <a:lvl5pPr marL="917625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480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–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758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61E0F2E-4DC0-BB41-853A-E92710F05ADB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33BE1-6811-6B49-A06C-D7586D344D4A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999" y="1561539"/>
            <a:ext cx="5462197" cy="347186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92A25F25-D63E-4049-8ABF-087ACC05BA7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30183" y="1561539"/>
            <a:ext cx="5462197" cy="347186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0" indent="0">
              <a:buNone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855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168855" y="0"/>
            <a:ext cx="6023145" cy="6857999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7" y="567101"/>
            <a:ext cx="5483696" cy="1112409"/>
          </a:xfrm>
        </p:spPr>
        <p:txBody>
          <a:bodyPr rIns="0"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2CDEF37-006E-254D-A210-0434C0C6BB13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B7B6A5FC-A416-9F4E-B9E2-24F68C3786C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40000" y="1561539"/>
            <a:ext cx="5484674" cy="379423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563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566738"/>
            <a:ext cx="11109600" cy="78303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548400"/>
            <a:ext cx="11109600" cy="35988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4"/>
            <a:r>
              <a:rPr lang="en-US" noProof="0" dirty="0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918575" y="6342063"/>
            <a:ext cx="2743200" cy="1730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9427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8" r:id="rId1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3600" b="0" i="0" kern="1200" spc="20">
          <a:solidFill>
            <a:schemeClr val="tx2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charset="0"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342900" indent="-342900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20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342900" indent="-342900" algn="l" rtl="0" eaLnBrk="1" fontAlgn="base" hangingPunct="1">
        <a:lnSpc>
          <a:spcPct val="100000"/>
        </a:lnSpc>
        <a:spcBef>
          <a:spcPct val="0"/>
        </a:spcBef>
        <a:spcAft>
          <a:spcPts val="0"/>
        </a:spcAft>
        <a:buSzPct val="72000"/>
        <a:buFont typeface="Arial" panose="020B0604020202020204" pitchFamily="34" charset="0"/>
        <a:buChar char="•"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322725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90000"/>
        <a:buFont typeface=".AppleSystemUIFont" charset="0"/>
        <a:buNone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917625" indent="-342900" algn="l" rtl="0" eaLnBrk="1" fontAlgn="base" hangingPunct="1">
        <a:lnSpc>
          <a:spcPct val="100000"/>
        </a:lnSpc>
        <a:spcBef>
          <a:spcPct val="0"/>
        </a:spcBef>
        <a:spcAft>
          <a:spcPts val="1500"/>
        </a:spcAft>
        <a:buSzPct val="75000"/>
        <a:buFont typeface="Arial" panose="020B0604020202020204" pitchFamily="34" charset="0"/>
        <a:buChar char="•"/>
        <a:defRPr sz="20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bservatory.manrs.org/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sz="quarter" idx="12"/>
          </p:nvPr>
        </p:nvSpPr>
        <p:spPr>
          <a:xfrm>
            <a:off x="132522" y="2496632"/>
            <a:ext cx="11900452" cy="1782487"/>
          </a:xfrm>
        </p:spPr>
        <p:txBody>
          <a:bodyPr/>
          <a:lstStyle/>
          <a:p>
            <a:r>
              <a:rPr lang="en-US" sz="4400" dirty="0"/>
              <a:t>Validating MANRS of a network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797DCA1E-7B6B-C042-B29C-7C66D2614AAE}" type="slidenum">
              <a:rPr lang="uk-UA" altLang="en-US" smtClean="0">
                <a:solidFill>
                  <a:schemeClr val="bg1"/>
                </a:solidFill>
              </a:rPr>
              <a:pPr/>
              <a:t>1</a:t>
            </a:fld>
            <a:endParaRPr lang="uk-UA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6BBEC-F14A-6C4F-BBD9-483F025A2E29}"/>
              </a:ext>
            </a:extLst>
          </p:cNvPr>
          <p:cNvSpPr txBox="1"/>
          <p:nvPr/>
        </p:nvSpPr>
        <p:spPr>
          <a:xfrm>
            <a:off x="5163671" y="283284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GB" dirty="0">
              <a:latin typeface="+mn-lt"/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1E3A5717-416B-F746-9EB4-210753D97148}"/>
              </a:ext>
            </a:extLst>
          </p:cNvPr>
          <p:cNvSpPr txBox="1">
            <a:spLocks/>
          </p:cNvSpPr>
          <p:nvPr/>
        </p:nvSpPr>
        <p:spPr>
          <a:xfrm>
            <a:off x="6869799" y="5402358"/>
            <a:ext cx="4097551" cy="9021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Andrei </a:t>
            </a:r>
            <a:r>
              <a:rPr lang="en-GB" dirty="0" err="1">
                <a:solidFill>
                  <a:schemeClr val="bg1"/>
                </a:solidFill>
              </a:rPr>
              <a:t>Robachevsky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robachevsky@isoc.org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26452-571E-2E44-967B-709687F91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ED33-E33F-9A4A-B174-39EF497C75B1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27" y="1125415"/>
            <a:ext cx="9093118" cy="5046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505DFD-1F9E-964F-A5E7-BC6E25DF9B68}"/>
              </a:ext>
            </a:extLst>
          </p:cNvPr>
          <p:cNvSpPr txBox="1"/>
          <p:nvPr/>
        </p:nvSpPr>
        <p:spPr>
          <a:xfrm>
            <a:off x="2908470" y="6291262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Screenshot courtesy Rich Compton and Pratik </a:t>
            </a:r>
            <a:r>
              <a:rPr lang="en-US" dirty="0" err="1"/>
              <a:t>Lotia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EAF7-43CD-CB40-822E-148E22F7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 prototype to a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F34E9-5F78-174D-9ADD-85A995A5D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Beta-test the prototype. </a:t>
            </a:r>
          </a:p>
          <a:p>
            <a:pPr lvl="1"/>
            <a:r>
              <a:rPr lang="en-US" dirty="0"/>
              <a:t>Verify that the results that the tool is outputting are results that people can actually use and will help them</a:t>
            </a:r>
          </a:p>
          <a:p>
            <a:pPr lvl="1"/>
            <a:r>
              <a:rPr lang="en-US" dirty="0"/>
              <a:t>Verify that people would actually use this tool.  If not, then it's not worth putting in time to work on it.  I'm not sure how we can verify this.  Maybe a survey?</a:t>
            </a:r>
          </a:p>
          <a:p>
            <a:endParaRPr lang="en-US" dirty="0"/>
          </a:p>
          <a:p>
            <a:r>
              <a:rPr lang="en-US" dirty="0"/>
              <a:t>Increase the platforms supported by the tool.</a:t>
            </a:r>
          </a:p>
          <a:p>
            <a:pPr lvl="1"/>
            <a:r>
              <a:rPr lang="en-US" dirty="0"/>
              <a:t>Populate a “library” of configurations: what is the priority – </a:t>
            </a:r>
            <a:r>
              <a:rPr lang="en-US" dirty="0" err="1"/>
              <a:t>MikroTik</a:t>
            </a:r>
            <a:r>
              <a:rPr lang="en-US" dirty="0"/>
              <a:t>, Cisco IOS, Huawei? </a:t>
            </a:r>
          </a:p>
          <a:p>
            <a:endParaRPr lang="en-US" dirty="0"/>
          </a:p>
          <a:p>
            <a:r>
              <a:rPr lang="en-US" dirty="0"/>
              <a:t>Share the tool with others to encourage them to use it.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72B66E-C9CC-3547-92D7-C26880D4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572A5-7D57-A341-81B4-EE963EEE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6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AD222F-5323-AF4B-AF6D-B171C7627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00" y="2181497"/>
            <a:ext cx="10508400" cy="3916902"/>
          </a:xfrm>
        </p:spPr>
        <p:txBody>
          <a:bodyPr/>
          <a:lstStyle/>
          <a:p>
            <a:r>
              <a:rPr lang="en-US" sz="7200" dirty="0"/>
              <a:t>Could this be useful?</a:t>
            </a:r>
          </a:p>
          <a:p>
            <a:r>
              <a:rPr lang="en-US" sz="7200" dirty="0"/>
              <a:t>Would like to contribute?</a:t>
            </a:r>
          </a:p>
          <a:p>
            <a:r>
              <a:rPr lang="en-US" dirty="0" err="1"/>
              <a:t>manrs@isoc.org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66CD43-3E04-CF42-9F9A-BFFED1F3A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0074F2-1090-0744-858A-D1BB34EE7CED}" type="slidenum">
              <a:rPr lang="uk-UA" altLang="en-US" smtClean="0"/>
              <a:pPr/>
              <a:t>12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64054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C4A143-42F1-CD4D-A024-23DD4025078D}" type="slidenum">
              <a:rPr lang="uk-UA" altLang="en-US" smtClean="0"/>
              <a:pPr/>
              <a:t>2</a:t>
            </a:fld>
            <a:endParaRPr lang="uk-UA" alt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E344AA-A963-FB4C-B3EE-6977F975B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493" y="4584155"/>
            <a:ext cx="8470216" cy="2103437"/>
          </a:xfrm>
          <a:prstGeom prst="rect">
            <a:avLst/>
          </a:prstGeo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36494AF3-4ED4-6549-8D34-3C575F57C237}"/>
              </a:ext>
            </a:extLst>
          </p:cNvPr>
          <p:cNvSpPr txBox="1">
            <a:spLocks/>
          </p:cNvSpPr>
          <p:nvPr/>
        </p:nvSpPr>
        <p:spPr>
          <a:xfrm>
            <a:off x="540976" y="567101"/>
            <a:ext cx="11121296" cy="53779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3600" b="0" i="0" kern="1200" spc="2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6pPr>
            <a:lvl7pPr marL="9144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7pPr>
            <a:lvl8pPr marL="13716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8pPr>
            <a:lvl9pPr marL="1828800" algn="l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ind Light" charset="0"/>
                <a:ea typeface="ＭＳ Ｐゴシック" charset="-128"/>
              </a:defRPr>
            </a:lvl9pPr>
          </a:lstStyle>
          <a:p>
            <a:r>
              <a:rPr lang="en-US" dirty="0"/>
              <a:t>Mutually Agreed Norms for Routing Security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31B44679-8021-C849-9A75-837564EDAF38}"/>
              </a:ext>
            </a:extLst>
          </p:cNvPr>
          <p:cNvSpPr txBox="1">
            <a:spLocks/>
          </p:cNvSpPr>
          <p:nvPr/>
        </p:nvSpPr>
        <p:spPr>
          <a:xfrm>
            <a:off x="539999" y="1561539"/>
            <a:ext cx="11121775" cy="37942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.AppleSystemUIFont" charset="0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70000" indent="-27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.AppleSystemUIFont" charset="0"/>
              <a:buChar char="—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556650" indent="-2339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Char char="–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772650" indent="-1979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MANRS provides baseline recommendations in the form of Actions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Distilled from common behaviors – BCPs, optimized for low cost and low risk of deployment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With high potential of becoming norms</a:t>
            </a:r>
          </a:p>
          <a:p>
            <a:endParaRPr lang="en-US" sz="2000" dirty="0"/>
          </a:p>
          <a:p>
            <a:r>
              <a:rPr lang="en-US" dirty="0"/>
              <a:t>MANRS builds a visible community of security minded operators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acceptance and peer pressure</a:t>
            </a:r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942FBF2F-95F5-1447-9AF9-206912EA280D}"/>
              </a:ext>
            </a:extLst>
          </p:cNvPr>
          <p:cNvSpPr txBox="1">
            <a:spLocks/>
          </p:cNvSpPr>
          <p:nvPr/>
        </p:nvSpPr>
        <p:spPr>
          <a:xfrm>
            <a:off x="6177347" y="1774404"/>
            <a:ext cx="2662877" cy="408029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>
            <a:lvl1pPr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3200"/>
              </a:spcAft>
              <a:buFont typeface="Arial" charset="0"/>
              <a:defRPr sz="2800" kern="12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Coordination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Facilitate global operational communication and coordination between network operators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</a:rPr>
              <a:t>Maintain globally accessible up-to-date contact information in common routing databases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66B5890-D59F-914F-9722-0440F31505DD}"/>
              </a:ext>
            </a:extLst>
          </p:cNvPr>
          <p:cNvSpPr txBox="1">
            <a:spLocks/>
          </p:cNvSpPr>
          <p:nvPr/>
        </p:nvSpPr>
        <p:spPr>
          <a:xfrm>
            <a:off x="3355298" y="1774404"/>
            <a:ext cx="2662877" cy="408029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>
            <a:lvl1pPr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3200"/>
              </a:spcAft>
              <a:buFont typeface="Arial" charset="0"/>
              <a:defRPr sz="2800" kern="12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 spc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Anti-spoofing</a:t>
            </a:r>
            <a:br>
              <a:rPr lang="en-US" sz="2000" dirty="0"/>
            </a:br>
            <a:r>
              <a:rPr lang="en-US" sz="1800" dirty="0"/>
              <a:t>Prevent traffic with spoofed source IP addresses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Enable source address validation for at least single-homed stub customer networks, their own end-users, and infrastructure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MANRS for Network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4"/>
          </p:nvPr>
        </p:nvSpPr>
        <p:spPr>
          <a:xfrm>
            <a:off x="533249" y="1774404"/>
            <a:ext cx="2662877" cy="4080295"/>
          </a:xfrm>
        </p:spPr>
        <p:txBody>
          <a:bodyPr lIns="91440" tIns="182880" rIns="9144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Filtering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1800" dirty="0"/>
              <a:t>Prevent propagation of incorrect routing information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Ensure the correctness of your own announcements and announcements from your customers to adjacent networks with prefix and AS-path granularity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680F1F4-0420-B644-8E22-79EA9B5B2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99395" y="1774404"/>
            <a:ext cx="2662877" cy="4080295"/>
          </a:xfr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Global Validation</a:t>
            </a:r>
            <a:br>
              <a:rPr lang="en-US" dirty="0"/>
            </a:br>
            <a:r>
              <a:rPr lang="en-US" sz="1800" dirty="0"/>
              <a:t>Facilitate validation of routing information on a global scale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Publish your data, so others can validate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2CDEF37-006E-254D-A210-0434C0C6BB13}" type="slidenum">
              <a:rPr lang="uk-UA" altLang="en-US" smtClean="0"/>
              <a:pPr/>
              <a:t>3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97718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9AE2-3FD7-C246-9373-F50CA0E1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Commitment, transparency and credibility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6012E-AD86-8341-833D-7184A8BC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48400"/>
            <a:ext cx="11109600" cy="47381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Inform and improve MANRS participants about their degree of commitment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Establish measurable indicators of MANRS readiness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Publish through the MANRS Observatory (</a:t>
            </a:r>
            <a:r>
              <a:rPr lang="en-US" dirty="0">
                <a:hlinkClick r:id="rId2"/>
              </a:rPr>
              <a:t>https://observatory.manrs.org/</a:t>
            </a:r>
            <a:r>
              <a:rPr lang="en-US" dirty="0"/>
              <a:t>)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MANRS Observatory provides a view from the outside (with its limitations), but how does the network really looks for the inside? Create a local auditing tool. It will automate parsing router configurations to detect a wide range of common configuration issues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Help network engineers secure their </a:t>
            </a:r>
            <a:r>
              <a:rPr lang="en-US" dirty="0" err="1"/>
              <a:t>eBGP</a:t>
            </a:r>
            <a:r>
              <a:rPr lang="en-US" dirty="0"/>
              <a:t> speaking routers, implement MANRS actions to prevent spoofed traffic, secure BGP route policy and help validate global </a:t>
            </a:r>
            <a:r>
              <a:rPr lang="en-US" dirty="0" err="1"/>
              <a:t>routesWhile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Potentially use this as a complementary indicator for MANRS readiness when evaluating an application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CEF7-BA84-CF4C-9BB4-C54732F5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9B6A-3EB2-4D4B-844A-31BBBC31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48400"/>
            <a:ext cx="11109600" cy="4742862"/>
          </a:xfrm>
        </p:spPr>
        <p:txBody>
          <a:bodyPr/>
          <a:lstStyle/>
          <a:p>
            <a:r>
              <a:rPr lang="en-US" dirty="0"/>
              <a:t>A locally run tool for auditing BGP and anti-spoofing configurations on various platforms</a:t>
            </a:r>
          </a:p>
          <a:p>
            <a:endParaRPr lang="en-US" dirty="0"/>
          </a:p>
          <a:p>
            <a:r>
              <a:rPr lang="en-US" dirty="0"/>
              <a:t>Tool will take in a configuration file and output a report showing how well the router did against the pre-defined rules</a:t>
            </a:r>
          </a:p>
          <a:p>
            <a:pPr lvl="1"/>
            <a:r>
              <a:rPr lang="en-US" dirty="0"/>
              <a:t>MANRS is a first candidate, but there may be other sets</a:t>
            </a:r>
          </a:p>
          <a:p>
            <a:pPr lvl="1"/>
            <a:r>
              <a:rPr lang="en-US" dirty="0"/>
              <a:t>Audit configs from different vendors/OSes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4BB2F-7C79-8A43-A52B-B2C266DC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1604A-452D-2B41-8F7D-5356E23A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1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3754-E09D-7945-85DA-1CBE9AD5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checks?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49EE-4396-2F4D-98CE-5E3BD786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1 – Filtering</a:t>
            </a:r>
          </a:p>
          <a:p>
            <a:pPr lvl="1"/>
            <a:r>
              <a:rPr lang="en-US" dirty="0"/>
              <a:t>Are inbound routing advertisements from customers and peers secured by applying prefix-level filters?</a:t>
            </a:r>
          </a:p>
          <a:p>
            <a:pPr lvl="1"/>
            <a:r>
              <a:rPr lang="en-US" dirty="0"/>
              <a:t>Is the router configured to connect to a RPKI-to-Router interface for ROA validation? Is the router configured to drop RPKI invalids?</a:t>
            </a:r>
          </a:p>
          <a:p>
            <a:r>
              <a:rPr lang="en-US" dirty="0"/>
              <a:t>Action 2 – Anti-spoofing</a:t>
            </a:r>
          </a:p>
          <a:p>
            <a:pPr lvl="1"/>
            <a:r>
              <a:rPr lang="en-US" dirty="0"/>
              <a:t>Is </a:t>
            </a:r>
            <a:r>
              <a:rPr lang="en-US" dirty="0" err="1"/>
              <a:t>uRPF</a:t>
            </a:r>
            <a:r>
              <a:rPr lang="en-US" dirty="0"/>
              <a:t> strict mode enabled on interfaces connected to customers?</a:t>
            </a:r>
          </a:p>
          <a:p>
            <a:pPr lvl="1"/>
            <a:r>
              <a:rPr lang="en-US" dirty="0"/>
              <a:t>Are there ACLs applied to stub customers to prevent them from sending spoofed traffic?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D95BD-70B0-024C-80D8-92403B7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4EC08-7061-8E41-957A-7B4CF8AB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6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3754-E09D-7945-85DA-1CBE9AD5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kind of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49EE-4396-2F4D-98CE-5E3BD786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1 – Filtering</a:t>
            </a:r>
          </a:p>
          <a:p>
            <a:pPr lvl="1"/>
            <a:r>
              <a:rPr lang="en-US" dirty="0"/>
              <a:t>Are prefix-level filters dynamically applied from IRR entries?</a:t>
            </a:r>
          </a:p>
          <a:p>
            <a:pPr lvl="1"/>
            <a:r>
              <a:rPr lang="en-US" dirty="0"/>
              <a:t>Do prefix filters match the customer cone?</a:t>
            </a:r>
          </a:p>
          <a:p>
            <a:r>
              <a:rPr lang="en-US" dirty="0"/>
              <a:t>Action 2 – Anti-spoofing</a:t>
            </a:r>
          </a:p>
          <a:p>
            <a:pPr lvl="1"/>
            <a:r>
              <a:rPr lang="en-US" dirty="0"/>
              <a:t>Are the ACLs correctly match customer’s network blocks?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D95BD-70B0-024C-80D8-92403B7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4EC08-7061-8E41-957A-7B4CF8AB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3754-E09D-7945-85DA-1CBE9AD5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49EE-4396-2F4D-98CE-5E3BD786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as part of a hackathon at Charter Communications</a:t>
            </a:r>
          </a:p>
          <a:p>
            <a:r>
              <a:rPr lang="en-US" dirty="0"/>
              <a:t>Robot Framework based automatic router configuration analyzer</a:t>
            </a:r>
          </a:p>
          <a:p>
            <a:r>
              <a:rPr lang="en-US" dirty="0"/>
              <a:t>Use of a single, high level, cross-platform tool makes it more accessible to a broad range of users</a:t>
            </a:r>
          </a:p>
          <a:p>
            <a:r>
              <a:rPr lang="en-US" dirty="0"/>
              <a:t>Produces graphical/web based reports to make it easier to understand and act on the results</a:t>
            </a:r>
          </a:p>
          <a:p>
            <a:r>
              <a:rPr lang="en-US" dirty="0"/>
              <a:t>Extensible w/Python for more complex analysis if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D95BD-70B0-024C-80D8-92403B7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4EC08-7061-8E41-957A-7B4CF8AB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7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output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ED33-E33F-9A4A-B174-39EF497C75B1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76" y="1272400"/>
            <a:ext cx="10556877" cy="4106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2537" y="5821720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Screenshot courtesy Rich Compton and Pratik </a:t>
            </a:r>
            <a:r>
              <a:rPr lang="en-US" dirty="0" err="1"/>
              <a:t>Lotia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48821"/>
      </p:ext>
    </p:extLst>
  </p:cSld>
  <p:clrMapOvr>
    <a:masterClrMapping/>
  </p:clrMapOvr>
</p:sld>
</file>

<file path=ppt/theme/theme1.xml><?xml version="1.0" encoding="utf-8"?>
<a:theme xmlns:a="http://schemas.openxmlformats.org/drawingml/2006/main" name="ISOC - Blue template">
  <a:themeElements>
    <a:clrScheme name="MANRS">
      <a:dk1>
        <a:srgbClr val="0C1C2C"/>
      </a:dk1>
      <a:lt1>
        <a:srgbClr val="EEF2EC"/>
      </a:lt1>
      <a:dk2>
        <a:srgbClr val="1D63AF"/>
      </a:dk2>
      <a:lt2>
        <a:srgbClr val="DEDAD0"/>
      </a:lt2>
      <a:accent1>
        <a:srgbClr val="24366E"/>
      </a:accent1>
      <a:accent2>
        <a:srgbClr val="3A82E4"/>
      </a:accent2>
      <a:accent3>
        <a:srgbClr val="40B2A4"/>
      </a:accent3>
      <a:accent4>
        <a:srgbClr val="7E245C"/>
      </a:accent4>
      <a:accent5>
        <a:srgbClr val="D25238"/>
      </a:accent5>
      <a:accent6>
        <a:srgbClr val="EECA4A"/>
      </a:accent6>
      <a:hlink>
        <a:srgbClr val="0C1C2C"/>
      </a:hlink>
      <a:folHlink>
        <a:srgbClr val="0C1C2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NRS PPT template" id="{FD3DA50A-E9EA-4D49-9989-E9F21C8422FC}" vid="{F43E7D1D-F722-C74F-9A3B-3930BC4253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MANRS PPT template</Template>
  <TotalTime>69371</TotalTime>
  <Words>579</Words>
  <Application>Microsoft Macintosh PowerPoint</Application>
  <PresentationFormat>Widescreen</PresentationFormat>
  <Paragraphs>85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.AppleSystemUIFont</vt:lpstr>
      <vt:lpstr>Arial</vt:lpstr>
      <vt:lpstr>Calibri</vt:lpstr>
      <vt:lpstr>Hind Light</vt:lpstr>
      <vt:lpstr>Hind Medium</vt:lpstr>
      <vt:lpstr>ISOC - Blue template</vt:lpstr>
      <vt:lpstr>PowerPoint Presentation</vt:lpstr>
      <vt:lpstr>PowerPoint Presentation</vt:lpstr>
      <vt:lpstr>MANRS for Network operators</vt:lpstr>
      <vt:lpstr>Commitment, transparency and credibility</vt:lpstr>
      <vt:lpstr>Project vision</vt:lpstr>
      <vt:lpstr>What kind of checks?</vt:lpstr>
      <vt:lpstr>More difficult kind of checks</vt:lpstr>
      <vt:lpstr>Prototype Implementation</vt:lpstr>
      <vt:lpstr>Sample output</vt:lpstr>
      <vt:lpstr>Reports</vt:lpstr>
      <vt:lpstr>From a prototype to a tool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MANRS</dc:title>
  <dc:subject/>
  <dc:creator>ANdrei Robachevskuy</dc:creator>
  <cp:keywords/>
  <dc:description/>
  <cp:lastModifiedBy>Andrei Robachevsky</cp:lastModifiedBy>
  <cp:revision>287</cp:revision>
  <cp:lastPrinted>2019-10-17T08:00:15Z</cp:lastPrinted>
  <dcterms:created xsi:type="dcterms:W3CDTF">2017-09-12T16:56:16Z</dcterms:created>
  <dcterms:modified xsi:type="dcterms:W3CDTF">2019-10-17T08:18:59Z</dcterms:modified>
  <cp:category/>
</cp:coreProperties>
</file>