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5"/>
  </p:notesMasterIdLst>
  <p:sldIdLst>
    <p:sldId id="257" r:id="rId2"/>
    <p:sldId id="259" r:id="rId3"/>
    <p:sldId id="263" r:id="rId4"/>
    <p:sldId id="276" r:id="rId5"/>
    <p:sldId id="269" r:id="rId6"/>
    <p:sldId id="277" r:id="rId7"/>
    <p:sldId id="270" r:id="rId8"/>
    <p:sldId id="273" r:id="rId9"/>
    <p:sldId id="271" r:id="rId10"/>
    <p:sldId id="275" r:id="rId11"/>
    <p:sldId id="274" r:id="rId12"/>
    <p:sldId id="280" r:id="rId13"/>
    <p:sldId id="279" r:id="rId14"/>
  </p:sldIdLst>
  <p:sldSz cx="9144000" cy="5143500" type="screen16x9"/>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B00"/>
    <a:srgbClr val="132048"/>
    <a:srgbClr val="6FBF4A"/>
    <a:srgbClr val="595959"/>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83497" autoAdjust="0"/>
  </p:normalViewPr>
  <p:slideViewPr>
    <p:cSldViewPr snapToGrid="0">
      <p:cViewPr varScale="1">
        <p:scale>
          <a:sx n="136" d="100"/>
          <a:sy n="136" d="100"/>
        </p:scale>
        <p:origin x="10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192.168.2.254\Company\Survey%20Matters\Customers\RIPE%20NCC\RIPE-101-1902%20Member%20Survey\Data\Crosstabs\RIPE%20NCC%202019%20Member%20Survey%20-%20Billing%20Graph%20for%20presentation.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192.168.2.254\Company\Survey%20Matters\Customers\RIPE%20NCC\RIPE-101-1902%20Member%20Survey\Data\Crosstabs\RIPE%20NCC%202019%20Member%20Survey%20-%20Crosstabs%20Banners%20(Region).xlsx" TargetMode="External"/><Relationship Id="rId2" Type="http://schemas.microsoft.com/office/2011/relationships/chartColorStyle" Target="colors6.xml"/><Relationship Id="rId1" Type="http://schemas.microsoft.com/office/2011/relationships/chartStyle" Target="style6.xml"/></Relationships>
</file>

<file path=ppt/charts/_rels/chart2.xml.rels><?xml version="1.0" encoding="UTF-8" standalone="yes"?>
<Relationships xmlns="http://schemas.openxmlformats.org/package/2006/relationships"><Relationship Id="rId3" Type="http://schemas.openxmlformats.org/officeDocument/2006/relationships/oleObject" Target="file:////192.168.2.254\Company\Survey%20Matters\Customers\RIPE%20NCC\RIPE-101-1902%20Member%20Survey\Data\Crosstabs\RIPE%20NCC%202019%20Member%20Survey%20-%20Billing%20Graph%20for%20presentat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oleObject" Target="file:////192.168.2.254\Company\Survey%20Matters\Customers\RIPE%20NCC\RIPE-101-1902%20Member%20Survey\Data\Crosstabs\RIPE%20NCC%202019%20Member%20Survey%20-%20Crosstabs%20Full%20Frequency.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3" Type="http://schemas.openxmlformats.org/officeDocument/2006/relationships/oleObject" Target="file:////192.168.2.254\Company\Survey%20Matters\Customers\RIPE%20NCC\RIPE-101-1902%20Member%20Survey\Data\Crosstabs\RIPE%20NCC%202019%20Member%20Survey%20-%20Crosstabs%20Banners%20(Region).xlsx"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oleObject" Target="file:////C:\Users\bmainland\Desktop\RIPE%20NCC\RIPE-101-1902%20Member%20Survey\Data\Crosstabs\RIPE%20NCC%202019%20Member%20Survey%20-%20Crosstabs%20Full%20Frequency.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c:f>
              <c:strCache>
                <c:ptCount val="1"/>
                <c:pt idx="0">
                  <c:v>2016</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Open Sans" panose="020B0606030504020204"/>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Sheet2!$A$2:$A$4</c:f>
              <c:strCache>
                <c:ptCount val="3"/>
                <c:pt idx="0">
                  <c:v>RIPE NCC Executive Board’s leadership of the RIPE NCC</c:v>
                </c:pt>
                <c:pt idx="1">
                  <c:v>Use of membership funds by the RIPE NCC</c:v>
                </c:pt>
                <c:pt idx="2">
                  <c:v>RIPE NCC’s engagement with members on important issues</c:v>
                </c:pt>
              </c:strCache>
            </c:strRef>
          </c:cat>
          <c:val>
            <c:numRef>
              <c:f>Sheet2!$B$2:$B$4</c:f>
              <c:numCache>
                <c:formatCode>0%</c:formatCode>
                <c:ptCount val="3"/>
                <c:pt idx="0">
                  <c:v>0.7</c:v>
                </c:pt>
                <c:pt idx="1">
                  <c:v>0.67</c:v>
                </c:pt>
                <c:pt idx="2">
                  <c:v>0.73</c:v>
                </c:pt>
              </c:numCache>
            </c:numRef>
          </c:val>
          <c:extLst>
            <c:ext xmlns:c16="http://schemas.microsoft.com/office/drawing/2014/chart" uri="{C3380CC4-5D6E-409C-BE32-E72D297353CC}">
              <c16:uniqueId val="{00000000-2CC1-4390-98C8-E98186B65769}"/>
            </c:ext>
          </c:extLst>
        </c:ser>
        <c:ser>
          <c:idx val="1"/>
          <c:order val="1"/>
          <c:tx>
            <c:strRef>
              <c:f>Sheet2!$C$1</c:f>
              <c:strCache>
                <c:ptCount val="1"/>
                <c:pt idx="0">
                  <c:v>2019</c:v>
                </c:pt>
              </c:strCache>
            </c:strRef>
          </c:tx>
          <c:spPr>
            <a:solidFill>
              <a:srgbClr val="FF6B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Open Sans" panose="020B0606030504020204"/>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Sheet2!$A$2:$A$4</c:f>
              <c:strCache>
                <c:ptCount val="3"/>
                <c:pt idx="0">
                  <c:v>RIPE NCC Executive Board’s leadership of the RIPE NCC</c:v>
                </c:pt>
                <c:pt idx="1">
                  <c:v>Use of membership funds by the RIPE NCC</c:v>
                </c:pt>
                <c:pt idx="2">
                  <c:v>RIPE NCC’s engagement with members on important issues</c:v>
                </c:pt>
              </c:strCache>
            </c:strRef>
          </c:cat>
          <c:val>
            <c:numRef>
              <c:f>Sheet2!$C$2:$C$4</c:f>
              <c:numCache>
                <c:formatCode>0%</c:formatCode>
                <c:ptCount val="3"/>
                <c:pt idx="0">
                  <c:v>0.77412437455329997</c:v>
                </c:pt>
                <c:pt idx="1">
                  <c:v>0.75662251655629997</c:v>
                </c:pt>
                <c:pt idx="2">
                  <c:v>0.79064114250990003</c:v>
                </c:pt>
              </c:numCache>
            </c:numRef>
          </c:val>
          <c:extLst>
            <c:ext xmlns:c16="http://schemas.microsoft.com/office/drawing/2014/chart" uri="{C3380CC4-5D6E-409C-BE32-E72D297353CC}">
              <c16:uniqueId val="{00000001-2CC1-4390-98C8-E98186B65769}"/>
            </c:ext>
          </c:extLst>
        </c:ser>
        <c:dLbls>
          <c:showLegendKey val="0"/>
          <c:showVal val="0"/>
          <c:showCatName val="0"/>
          <c:showSerName val="0"/>
          <c:showPercent val="0"/>
          <c:showBubbleSize val="0"/>
        </c:dLbls>
        <c:gapWidth val="219"/>
        <c:overlap val="-27"/>
        <c:axId val="469485128"/>
        <c:axId val="469485784"/>
      </c:barChart>
      <c:catAx>
        <c:axId val="469485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lumMod val="95000"/>
                  </a:schemeClr>
                </a:solidFill>
                <a:latin typeface="Open Sans" panose="020B0606030504020204"/>
                <a:ea typeface="+mn-ea"/>
                <a:cs typeface="+mn-cs"/>
              </a:defRPr>
            </a:pPr>
            <a:endParaRPr lang="en-US"/>
          </a:p>
        </c:txPr>
        <c:crossAx val="469485784"/>
        <c:crosses val="autoZero"/>
        <c:auto val="1"/>
        <c:lblAlgn val="ctr"/>
        <c:lblOffset val="100"/>
        <c:noMultiLvlLbl val="0"/>
      </c:catAx>
      <c:valAx>
        <c:axId val="469485784"/>
        <c:scaling>
          <c:orientation val="minMax"/>
          <c:max val="1"/>
          <c:min val="0"/>
        </c:scaling>
        <c:delete val="1"/>
        <c:axPos val="l"/>
        <c:numFmt formatCode="0%" sourceLinked="1"/>
        <c:majorTickMark val="none"/>
        <c:minorTickMark val="none"/>
        <c:tickLblPos val="nextTo"/>
        <c:crossAx val="469485128"/>
        <c:crosses val="autoZero"/>
        <c:crossBetween val="between"/>
        <c:majorUnit val="0.2"/>
      </c:valAx>
      <c:spPr>
        <a:noFill/>
        <a:ln>
          <a:noFill/>
        </a:ln>
        <a:effectLst/>
      </c:spPr>
    </c:plotArea>
    <c:legend>
      <c:legendPos val="b"/>
      <c:layout>
        <c:manualLayout>
          <c:xMode val="edge"/>
          <c:yMode val="edge"/>
          <c:x val="0.37795309457285575"/>
          <c:y val="0.91018799328529165"/>
          <c:w val="0.30645940225213786"/>
          <c:h val="6.625488068408409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9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65090231173907E-2"/>
          <c:y val="6.7467389152093812E-2"/>
          <c:w val="0.93466981953765216"/>
          <c:h val="0.66277413154450571"/>
        </c:manualLayout>
      </c:layout>
      <c:barChart>
        <c:barDir val="col"/>
        <c:grouping val="clustered"/>
        <c:varyColors val="0"/>
        <c:ser>
          <c:idx val="0"/>
          <c:order val="0"/>
          <c:tx>
            <c:strRef>
              <c:f>'Do you expect by BANNER'!$A$19</c:f>
              <c:strCache>
                <c:ptCount val="1"/>
                <c:pt idx="0">
                  <c:v>Yes</c:v>
                </c:pt>
              </c:strCache>
            </c:strRef>
          </c:tx>
          <c:spPr>
            <a:solidFill>
              <a:schemeClr val="bg1"/>
            </a:solidFill>
            <a:ln>
              <a:noFill/>
            </a:ln>
            <a:effectLst/>
          </c:spPr>
          <c:invertIfNegative val="0"/>
          <c:dLbls>
            <c:dLbl>
              <c:idx val="2"/>
              <c:layout>
                <c:manualLayout>
                  <c:x val="1.1446236486455954E-2"/>
                  <c:y val="-2.121889068003332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F8-4709-87A6-B375EC4079E7}"/>
                </c:ext>
              </c:extLst>
            </c:dLbl>
            <c:dLbl>
              <c:idx val="3"/>
              <c:layout>
                <c:manualLayout>
                  <c:x val="1.3735483783747162E-2"/>
                  <c:y val="4.62962962962962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F8-4709-87A6-B375EC4079E7}"/>
                </c:ext>
              </c:extLst>
            </c:dLbl>
            <c:dLbl>
              <c:idx val="4"/>
              <c:layout>
                <c:manualLayout>
                  <c:x val="6.8677418918735387E-3"/>
                  <c:y val="-4.62962962962962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F8-4709-87A6-B375EC4079E7}"/>
                </c:ext>
              </c:extLst>
            </c:dLbl>
            <c:dLbl>
              <c:idx val="5"/>
              <c:layout>
                <c:manualLayout>
                  <c:x val="9.156981128369596E-3"/>
                  <c:y val="8.52400575326263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F8-4709-87A6-B375EC4079E7}"/>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Open Sans" panose="020B0606030504020204"/>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 you expect by BANNER'!$B$18:$G$18</c:f>
              <c:strCache>
                <c:ptCount val="6"/>
                <c:pt idx="0">
                  <c:v>Total</c:v>
                </c:pt>
                <c:pt idx="1">
                  <c:v>Eastern Europe</c:v>
                </c:pt>
                <c:pt idx="2">
                  <c:v>ENOG </c:v>
                </c:pt>
                <c:pt idx="3">
                  <c:v>Middle East</c:v>
                </c:pt>
                <c:pt idx="4">
                  <c:v>South East Europe</c:v>
                </c:pt>
                <c:pt idx="5">
                  <c:v>Western Europe</c:v>
                </c:pt>
              </c:strCache>
            </c:strRef>
          </c:cat>
          <c:val>
            <c:numRef>
              <c:f>'Do you expect by BANNER'!$B$19:$G$19</c:f>
              <c:numCache>
                <c:formatCode>0%\ \ \ \ \ \ \ \ </c:formatCode>
                <c:ptCount val="6"/>
                <c:pt idx="0">
                  <c:v>0.2708483537611</c:v>
                </c:pt>
                <c:pt idx="1">
                  <c:v>0.25641025641030002</c:v>
                </c:pt>
                <c:pt idx="2">
                  <c:v>0.43351800554020004</c:v>
                </c:pt>
                <c:pt idx="3">
                  <c:v>0.2851485148515</c:v>
                </c:pt>
                <c:pt idx="4">
                  <c:v>0.22368421052630003</c:v>
                </c:pt>
                <c:pt idx="5">
                  <c:v>0.21777163904239999</c:v>
                </c:pt>
              </c:numCache>
            </c:numRef>
          </c:val>
          <c:extLst>
            <c:ext xmlns:c16="http://schemas.microsoft.com/office/drawing/2014/chart" uri="{C3380CC4-5D6E-409C-BE32-E72D297353CC}">
              <c16:uniqueId val="{00000004-7CF8-4709-87A6-B375EC4079E7}"/>
            </c:ext>
          </c:extLst>
        </c:ser>
        <c:ser>
          <c:idx val="1"/>
          <c:order val="1"/>
          <c:tx>
            <c:strRef>
              <c:f>'Do you expect by BANNER'!$A$20</c:f>
              <c:strCache>
                <c:ptCount val="1"/>
                <c:pt idx="0">
                  <c:v>No</c:v>
                </c:pt>
              </c:strCache>
            </c:strRef>
          </c:tx>
          <c:spPr>
            <a:solidFill>
              <a:schemeClr val="accent2"/>
            </a:solidFill>
            <a:ln>
              <a:noFill/>
            </a:ln>
            <a:effectLst/>
          </c:spPr>
          <c:invertIfNegative val="0"/>
          <c:dLbls>
            <c:dLbl>
              <c:idx val="1"/>
              <c:layout>
                <c:manualLayout>
                  <c:x val="1.3735483783747204E-2"/>
                  <c:y val="-8.487556272013328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F8-4709-87A6-B375EC4079E7}"/>
                </c:ext>
              </c:extLst>
            </c:dLbl>
            <c:dLbl>
              <c:idx val="2"/>
              <c:layout>
                <c:manualLayout>
                  <c:x val="1.373548378374724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CF8-4709-87A6-B375EC4079E7}"/>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Open Sans" panose="020B0606030504020204"/>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 you expect by BANNER'!$B$18:$G$18</c:f>
              <c:strCache>
                <c:ptCount val="6"/>
                <c:pt idx="0">
                  <c:v>Total</c:v>
                </c:pt>
                <c:pt idx="1">
                  <c:v>Eastern Europe</c:v>
                </c:pt>
                <c:pt idx="2">
                  <c:v>ENOG </c:v>
                </c:pt>
                <c:pt idx="3">
                  <c:v>Middle East</c:v>
                </c:pt>
                <c:pt idx="4">
                  <c:v>South East Europe</c:v>
                </c:pt>
                <c:pt idx="5">
                  <c:v>Western Europe</c:v>
                </c:pt>
              </c:strCache>
            </c:strRef>
          </c:cat>
          <c:val>
            <c:numRef>
              <c:f>'Do you expect by BANNER'!$B$20:$G$20</c:f>
              <c:numCache>
                <c:formatCode>0%\ \ \ \ \ \ \ \ </c:formatCode>
                <c:ptCount val="6"/>
                <c:pt idx="0">
                  <c:v>0.32227829848590001</c:v>
                </c:pt>
                <c:pt idx="1">
                  <c:v>0.25641025641030002</c:v>
                </c:pt>
                <c:pt idx="2">
                  <c:v>0.19529085872580002</c:v>
                </c:pt>
                <c:pt idx="3">
                  <c:v>0.37029702970299999</c:v>
                </c:pt>
                <c:pt idx="4">
                  <c:v>0.39144736842110001</c:v>
                </c:pt>
                <c:pt idx="5">
                  <c:v>0.35313075506449998</c:v>
                </c:pt>
              </c:numCache>
            </c:numRef>
          </c:val>
          <c:extLst>
            <c:ext xmlns:c16="http://schemas.microsoft.com/office/drawing/2014/chart" uri="{C3380CC4-5D6E-409C-BE32-E72D297353CC}">
              <c16:uniqueId val="{00000007-7CF8-4709-87A6-B375EC4079E7}"/>
            </c:ext>
          </c:extLst>
        </c:ser>
        <c:ser>
          <c:idx val="2"/>
          <c:order val="2"/>
          <c:tx>
            <c:strRef>
              <c:f>'Do you expect by BANNER'!$A$21</c:f>
              <c:strCache>
                <c:ptCount val="1"/>
                <c:pt idx="0">
                  <c:v>I don't know</c:v>
                </c:pt>
              </c:strCache>
            </c:strRef>
          </c:tx>
          <c:spPr>
            <a:solidFill>
              <a:schemeClr val="accent3"/>
            </a:solidFill>
            <a:ln>
              <a:noFill/>
            </a:ln>
            <a:effectLst/>
          </c:spPr>
          <c:invertIfNegative val="0"/>
          <c:dLbls>
            <c:dLbl>
              <c:idx val="0"/>
              <c:layout>
                <c:manualLayout>
                  <c:x val="1.3735483783747225E-2"/>
                  <c:y val="-4.62962962962962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CF8-4709-87A6-B375EC4079E7}"/>
                </c:ext>
              </c:extLst>
            </c:dLbl>
            <c:dLbl>
              <c:idx val="3"/>
              <c:layout>
                <c:manualLayout>
                  <c:x val="9.1569891891648304E-3"/>
                  <c:y val="4.62962962962958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CF8-4709-87A6-B375EC4079E7}"/>
                </c:ext>
              </c:extLst>
            </c:dLbl>
            <c:dLbl>
              <c:idx val="4"/>
              <c:layout>
                <c:manualLayout>
                  <c:x val="1.1878214629517785E-2"/>
                  <c:y val="7.143781254042953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CF8-4709-87A6-B375EC4079E7}"/>
                </c:ext>
              </c:extLst>
            </c:dLbl>
            <c:dLbl>
              <c:idx val="5"/>
              <c:layout>
                <c:manualLayout>
                  <c:x val="1.373548378374724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CF8-4709-87A6-B375EC4079E7}"/>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Open Sans" panose="020B0606030504020204"/>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 you expect by BANNER'!$B$18:$G$18</c:f>
              <c:strCache>
                <c:ptCount val="6"/>
                <c:pt idx="0">
                  <c:v>Total</c:v>
                </c:pt>
                <c:pt idx="1">
                  <c:v>Eastern Europe</c:v>
                </c:pt>
                <c:pt idx="2">
                  <c:v>ENOG </c:v>
                </c:pt>
                <c:pt idx="3">
                  <c:v>Middle East</c:v>
                </c:pt>
                <c:pt idx="4">
                  <c:v>South East Europe</c:v>
                </c:pt>
                <c:pt idx="5">
                  <c:v>Western Europe</c:v>
                </c:pt>
              </c:strCache>
            </c:strRef>
          </c:cat>
          <c:val>
            <c:numRef>
              <c:f>'Do you expect by BANNER'!$B$21:$G$21</c:f>
              <c:numCache>
                <c:formatCode>0%\ \ \ \ \ \ \ \ </c:formatCode>
                <c:ptCount val="6"/>
                <c:pt idx="0">
                  <c:v>0.40687334775289996</c:v>
                </c:pt>
                <c:pt idx="1">
                  <c:v>0.48717948717949999</c:v>
                </c:pt>
                <c:pt idx="2">
                  <c:v>0.37119113573409995</c:v>
                </c:pt>
                <c:pt idx="3">
                  <c:v>0.34455445544550001</c:v>
                </c:pt>
                <c:pt idx="4">
                  <c:v>0.38486842105260005</c:v>
                </c:pt>
                <c:pt idx="5">
                  <c:v>0.42909760589320001</c:v>
                </c:pt>
              </c:numCache>
            </c:numRef>
          </c:val>
          <c:extLst>
            <c:ext xmlns:c16="http://schemas.microsoft.com/office/drawing/2014/chart" uri="{C3380CC4-5D6E-409C-BE32-E72D297353CC}">
              <c16:uniqueId val="{0000000C-7CF8-4709-87A6-B375EC4079E7}"/>
            </c:ext>
          </c:extLst>
        </c:ser>
        <c:dLbls>
          <c:showLegendKey val="0"/>
          <c:showVal val="0"/>
          <c:showCatName val="0"/>
          <c:showSerName val="0"/>
          <c:showPercent val="0"/>
          <c:showBubbleSize val="0"/>
        </c:dLbls>
        <c:gapWidth val="84"/>
        <c:overlap val="-10"/>
        <c:axId val="663965224"/>
        <c:axId val="663967192"/>
      </c:barChart>
      <c:catAx>
        <c:axId val="663965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Open Sans" panose="020B0606030504020204"/>
                <a:ea typeface="+mn-ea"/>
                <a:cs typeface="+mn-cs"/>
              </a:defRPr>
            </a:pPr>
            <a:endParaRPr lang="en-US"/>
          </a:p>
        </c:txPr>
        <c:crossAx val="663967192"/>
        <c:crosses val="autoZero"/>
        <c:auto val="1"/>
        <c:lblAlgn val="ctr"/>
        <c:lblOffset val="100"/>
        <c:noMultiLvlLbl val="0"/>
      </c:catAx>
      <c:valAx>
        <c:axId val="663967192"/>
        <c:scaling>
          <c:orientation val="minMax"/>
        </c:scaling>
        <c:delete val="1"/>
        <c:axPos val="l"/>
        <c:numFmt formatCode="0%\ \ \ \ \ \ \ \ " sourceLinked="1"/>
        <c:majorTickMark val="none"/>
        <c:minorTickMark val="none"/>
        <c:tickLblPos val="nextTo"/>
        <c:crossAx val="663965224"/>
        <c:crosses val="autoZero"/>
        <c:crossBetween val="between"/>
      </c:valAx>
      <c:spPr>
        <a:noFill/>
        <a:ln>
          <a:noFill/>
        </a:ln>
        <a:effectLst/>
      </c:spPr>
    </c:plotArea>
    <c:legend>
      <c:legendPos val="b"/>
      <c:layout>
        <c:manualLayout>
          <c:xMode val="edge"/>
          <c:yMode val="edge"/>
          <c:x val="0.2182904864152273"/>
          <c:y val="0.8481250811812715"/>
          <c:w val="0.54646535389241768"/>
          <c:h val="7.812554680664916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Open Sans" panose="020B0606030504020204"/>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6B00"/>
                    </a:solidFill>
                    <a:latin typeface="Open Sans" panose="020B0606030504020204"/>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Sheet2!$A$45:$A$50</c:f>
              <c:strCache>
                <c:ptCount val="6"/>
                <c:pt idx="0">
                  <c:v>The frequency of payment options</c:v>
                </c:pt>
                <c:pt idx="1">
                  <c:v>Variety of payment options </c:v>
                </c:pt>
                <c:pt idx="2">
                  <c:v>Ease of payment processes</c:v>
                </c:pt>
                <c:pt idx="3">
                  <c:v>Speed of responses from the RIPE NCC</c:v>
                </c:pt>
                <c:pt idx="4">
                  <c:v>Quality of your interactions with the RIPE NCC’s customer services</c:v>
                </c:pt>
                <c:pt idx="5">
                  <c:v>Overall quality of the RIPE NCC’s resource registration services</c:v>
                </c:pt>
              </c:strCache>
            </c:strRef>
          </c:cat>
          <c:val>
            <c:numRef>
              <c:f>Sheet2!$B$45:$B$50</c:f>
              <c:numCache>
                <c:formatCode>0%</c:formatCode>
                <c:ptCount val="6"/>
                <c:pt idx="0">
                  <c:v>0.73</c:v>
                </c:pt>
                <c:pt idx="1">
                  <c:v>0.77</c:v>
                </c:pt>
                <c:pt idx="2">
                  <c:v>0.79</c:v>
                </c:pt>
                <c:pt idx="3">
                  <c:v>0.81</c:v>
                </c:pt>
                <c:pt idx="4">
                  <c:v>0.84</c:v>
                </c:pt>
                <c:pt idx="5">
                  <c:v>0.87</c:v>
                </c:pt>
              </c:numCache>
            </c:numRef>
          </c:val>
          <c:extLst>
            <c:ext xmlns:c16="http://schemas.microsoft.com/office/drawing/2014/chart" uri="{C3380CC4-5D6E-409C-BE32-E72D297353CC}">
              <c16:uniqueId val="{00000000-747D-4002-B7E1-25CC592BEDF0}"/>
            </c:ext>
          </c:extLst>
        </c:ser>
        <c:dLbls>
          <c:showLegendKey val="0"/>
          <c:showVal val="0"/>
          <c:showCatName val="0"/>
          <c:showSerName val="0"/>
          <c:showPercent val="0"/>
          <c:showBubbleSize val="0"/>
        </c:dLbls>
        <c:gapWidth val="84"/>
        <c:axId val="474929656"/>
        <c:axId val="472234552"/>
      </c:barChart>
      <c:catAx>
        <c:axId val="474929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Open Sans" panose="020B0606030504020204"/>
                <a:ea typeface="+mn-ea"/>
                <a:cs typeface="+mn-cs"/>
              </a:defRPr>
            </a:pPr>
            <a:endParaRPr lang="en-US"/>
          </a:p>
        </c:txPr>
        <c:crossAx val="472234552"/>
        <c:crosses val="autoZero"/>
        <c:auto val="1"/>
        <c:lblAlgn val="ctr"/>
        <c:lblOffset val="100"/>
        <c:noMultiLvlLbl val="0"/>
      </c:catAx>
      <c:valAx>
        <c:axId val="472234552"/>
        <c:scaling>
          <c:orientation val="minMax"/>
          <c:max val="1"/>
        </c:scaling>
        <c:delete val="1"/>
        <c:axPos val="b"/>
        <c:numFmt formatCode="0%" sourceLinked="1"/>
        <c:majorTickMark val="out"/>
        <c:minorTickMark val="none"/>
        <c:tickLblPos val="nextTo"/>
        <c:crossAx val="474929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02885176175893"/>
          <c:y val="2.0393468382990096E-2"/>
          <c:w val="0.67722340922818569"/>
          <c:h val="0.97477455287470316"/>
        </c:manualLayout>
      </c:layout>
      <c:barChart>
        <c:barDir val="bar"/>
        <c:grouping val="clustered"/>
        <c:varyColors val="0"/>
        <c:ser>
          <c:idx val="0"/>
          <c:order val="0"/>
          <c:tx>
            <c:strRef>
              <c:f>Sheet1!$B$1</c:f>
              <c:strCache>
                <c:ptCount val="1"/>
                <c:pt idx="0">
                  <c:v>Total</c:v>
                </c:pt>
              </c:strCache>
            </c:strRef>
          </c:tx>
          <c:spPr>
            <a:solidFill>
              <a:schemeClr val="bg1"/>
            </a:solidFill>
            <a:ln>
              <a:noFill/>
            </a:ln>
            <a:effectLst/>
          </c:spPr>
          <c:invertIfNegative val="0"/>
          <c:dLbls>
            <c:spPr>
              <a:noFill/>
              <a:ln>
                <a:noFill/>
              </a:ln>
              <a:effectLst/>
            </c:spPr>
            <c:txPr>
              <a:bodyPr rot="0" vert="horz"/>
              <a:lstStyle/>
              <a:p>
                <a:pPr>
                  <a:defRPr sz="1000" b="1">
                    <a:solidFill>
                      <a:srgbClr val="FF6B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Network security</c:v>
                </c:pt>
                <c:pt idx="1">
                  <c:v>Deployment of IPv6</c:v>
                </c:pt>
                <c:pt idx="2">
                  <c:v>Scarcity of IPv4 addresses</c:v>
                </c:pt>
                <c:pt idx="3">
                  <c:v>Management of bandwidth and network capacity</c:v>
                </c:pt>
                <c:pt idx="4">
                  <c:v>Keeping up with the pace of technology changes</c:v>
                </c:pt>
                <c:pt idx="5">
                  <c:v>Cost of network operations</c:v>
                </c:pt>
                <c:pt idx="6">
                  <c:v>Regulatory requirements involving the Internet</c:v>
                </c:pt>
                <c:pt idx="7">
                  <c:v>Training/educating employees</c:v>
                </c:pt>
              </c:strCache>
            </c:strRef>
          </c:cat>
          <c:val>
            <c:numRef>
              <c:f>Sheet1!$B$2:$B$9</c:f>
              <c:numCache>
                <c:formatCode>0%\ \ \ \ \ \ \ \ </c:formatCode>
                <c:ptCount val="8"/>
                <c:pt idx="0">
                  <c:v>0.51</c:v>
                </c:pt>
                <c:pt idx="1">
                  <c:v>0.35</c:v>
                </c:pt>
                <c:pt idx="2">
                  <c:v>0.33</c:v>
                </c:pt>
                <c:pt idx="3">
                  <c:v>0.28000000000000003</c:v>
                </c:pt>
                <c:pt idx="4">
                  <c:v>0.24</c:v>
                </c:pt>
                <c:pt idx="5">
                  <c:v>0.20355683729870003</c:v>
                </c:pt>
                <c:pt idx="6">
                  <c:v>0.20571977889930002</c:v>
                </c:pt>
                <c:pt idx="7">
                  <c:v>0.19</c:v>
                </c:pt>
              </c:numCache>
            </c:numRef>
          </c:val>
          <c:extLst>
            <c:ext xmlns:c16="http://schemas.microsoft.com/office/drawing/2014/chart" uri="{C3380CC4-5D6E-409C-BE32-E72D297353CC}">
              <c16:uniqueId val="{00000000-E473-4D34-9EE5-AB2886BE3E39}"/>
            </c:ext>
          </c:extLst>
        </c:ser>
        <c:dLbls>
          <c:showLegendKey val="0"/>
          <c:showVal val="0"/>
          <c:showCatName val="0"/>
          <c:showSerName val="0"/>
          <c:showPercent val="0"/>
          <c:showBubbleSize val="0"/>
        </c:dLbls>
        <c:gapWidth val="72"/>
        <c:axId val="164882128"/>
        <c:axId val="1"/>
      </c:barChart>
      <c:catAx>
        <c:axId val="164882128"/>
        <c:scaling>
          <c:orientation val="maxMin"/>
        </c:scaling>
        <c:delete val="0"/>
        <c:axPos val="l"/>
        <c:numFmt formatCode="General" sourceLinked="1"/>
        <c:majorTickMark val="none"/>
        <c:minorTickMark val="none"/>
        <c:tickLblPos val="nextTo"/>
        <c:spPr>
          <a:noFill/>
          <a:ln w="9504" cap="flat" cmpd="sng" algn="ctr">
            <a:solidFill>
              <a:schemeClr val="tx1">
                <a:lumMod val="15000"/>
                <a:lumOff val="85000"/>
              </a:schemeClr>
            </a:solidFill>
            <a:round/>
          </a:ln>
          <a:effectLst/>
        </c:spPr>
        <c:txPr>
          <a:bodyPr rot="-60000000" vert="horz"/>
          <a:lstStyle/>
          <a:p>
            <a:pPr>
              <a:defRPr sz="800">
                <a:solidFill>
                  <a:schemeClr val="bg1"/>
                </a:solidFill>
                <a:latin typeface="Open Sans" panose="020B0606030504020204"/>
              </a:defRPr>
            </a:pPr>
            <a:endParaRPr lang="en-US"/>
          </a:p>
        </c:txPr>
        <c:crossAx val="1"/>
        <c:crosses val="autoZero"/>
        <c:auto val="1"/>
        <c:lblAlgn val="ctr"/>
        <c:lblOffset val="100"/>
        <c:noMultiLvlLbl val="0"/>
      </c:catAx>
      <c:valAx>
        <c:axId val="1"/>
        <c:scaling>
          <c:orientation val="minMax"/>
        </c:scaling>
        <c:delete val="1"/>
        <c:axPos val="t"/>
        <c:numFmt formatCode="0%\ \ \ \ \ \ \ \ " sourceLinked="1"/>
        <c:majorTickMark val="out"/>
        <c:minorTickMark val="none"/>
        <c:tickLblPos val="nextTo"/>
        <c:crossAx val="164882128"/>
        <c:crosses val="autoZero"/>
        <c:crossBetween val="between"/>
      </c:valAx>
      <c:spPr>
        <a:noFill/>
        <a:ln w="25345">
          <a:noFill/>
        </a:ln>
      </c:spPr>
    </c:plotArea>
    <c:plotVisOnly val="1"/>
    <c:dispBlanksAs val="gap"/>
    <c:showDLblsOverMax val="0"/>
  </c:chart>
  <c:spPr>
    <a:noFill/>
    <a:ln>
      <a:noFill/>
    </a:ln>
    <a:effectLst/>
  </c:spPr>
  <c:txPr>
    <a:bodyPr/>
    <a:lstStyle/>
    <a:p>
      <a:pPr>
        <a:defRPr sz="800">
          <a:latin typeface="Open Sans"/>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61643767976398E-3"/>
          <c:y val="5.7943206964633551E-2"/>
          <c:w val="0.99242383562320236"/>
          <c:h val="0.76447498023418603"/>
        </c:manualLayout>
      </c:layout>
      <c:barChart>
        <c:barDir val="col"/>
        <c:grouping val="clustered"/>
        <c:varyColors val="0"/>
        <c:ser>
          <c:idx val="0"/>
          <c:order val="0"/>
          <c:tx>
            <c:strRef>
              <c:f>Sheet1!$B$1</c:f>
              <c:strCache>
                <c:ptCount val="1"/>
                <c:pt idx="0">
                  <c:v>Total</c:v>
                </c:pt>
              </c:strCache>
            </c:strRef>
          </c:tx>
          <c:spPr>
            <a:solidFill>
              <a:schemeClr val="bg1"/>
            </a:solidFill>
            <a:ln>
              <a:noFill/>
            </a:ln>
            <a:effectLst/>
          </c:spPr>
          <c:invertIfNegative val="0"/>
          <c:dLbls>
            <c:spPr>
              <a:noFill/>
              <a:ln>
                <a:noFill/>
              </a:ln>
              <a:effectLst/>
            </c:spPr>
            <c:txPr>
              <a:bodyPr rot="0" vert="horz"/>
              <a:lstStyle/>
              <a:p>
                <a:pPr>
                  <a:defRPr sz="900" b="1">
                    <a:solidFill>
                      <a:srgbClr val="FF6B00"/>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DDoS attacks</c:v>
                </c:pt>
                <c:pt idx="1">
                  <c:v>Phishing, spam, malware, ransomware</c:v>
                </c:pt>
                <c:pt idx="2">
                  <c:v>Blacklisting of our IP addresses</c:v>
                </c:pt>
                <c:pt idx="3">
                  <c:v>Staff lack awareness of security issues</c:v>
                </c:pt>
                <c:pt idx="4">
                  <c:v>Intrusion and other breaches</c:v>
                </c:pt>
                <c:pt idx="5">
                  <c:v>Routing security</c:v>
                </c:pt>
              </c:strCache>
            </c:strRef>
          </c:cat>
          <c:val>
            <c:numRef>
              <c:f>Sheet1!$B$2:$B$7</c:f>
              <c:numCache>
                <c:formatCode>0%</c:formatCode>
                <c:ptCount val="6"/>
                <c:pt idx="0">
                  <c:v>0.56999999999999995</c:v>
                </c:pt>
                <c:pt idx="1">
                  <c:v>0.47</c:v>
                </c:pt>
                <c:pt idx="2">
                  <c:v>0.26</c:v>
                </c:pt>
                <c:pt idx="3">
                  <c:v>0.23</c:v>
                </c:pt>
                <c:pt idx="4">
                  <c:v>0.23</c:v>
                </c:pt>
                <c:pt idx="5">
                  <c:v>0.22</c:v>
                </c:pt>
              </c:numCache>
            </c:numRef>
          </c:val>
          <c:extLst>
            <c:ext xmlns:c16="http://schemas.microsoft.com/office/drawing/2014/chart" uri="{C3380CC4-5D6E-409C-BE32-E72D297353CC}">
              <c16:uniqueId val="{00000000-B376-4C5A-A2C0-0454C53963F1}"/>
            </c:ext>
          </c:extLst>
        </c:ser>
        <c:dLbls>
          <c:showLegendKey val="0"/>
          <c:showVal val="0"/>
          <c:showCatName val="0"/>
          <c:showSerName val="0"/>
          <c:showPercent val="0"/>
          <c:showBubbleSize val="0"/>
        </c:dLbls>
        <c:gapWidth val="132"/>
        <c:axId val="164882128"/>
        <c:axId val="1"/>
      </c:barChart>
      <c:catAx>
        <c:axId val="164882128"/>
        <c:scaling>
          <c:orientation val="minMax"/>
        </c:scaling>
        <c:delete val="0"/>
        <c:axPos val="b"/>
        <c:numFmt formatCode="General" sourceLinked="1"/>
        <c:majorTickMark val="none"/>
        <c:minorTickMark val="none"/>
        <c:tickLblPos val="nextTo"/>
        <c:spPr>
          <a:noFill/>
          <a:ln w="9504" cap="flat" cmpd="sng" algn="ctr">
            <a:solidFill>
              <a:schemeClr val="tx1">
                <a:lumMod val="15000"/>
                <a:lumOff val="85000"/>
              </a:schemeClr>
            </a:solidFill>
            <a:round/>
          </a:ln>
          <a:effectLst/>
        </c:spPr>
        <c:txPr>
          <a:bodyPr rot="-60000000" vert="horz"/>
          <a:lstStyle/>
          <a:p>
            <a:pPr>
              <a:defRPr>
                <a:latin typeface="Open Sans" panose="020B0606030504020204"/>
              </a:defRPr>
            </a:pPr>
            <a:endParaRPr lang="en-US"/>
          </a:p>
        </c:txPr>
        <c:crossAx val="1"/>
        <c:crosses val="autoZero"/>
        <c:auto val="1"/>
        <c:lblAlgn val="ctr"/>
        <c:lblOffset val="100"/>
        <c:noMultiLvlLbl val="0"/>
      </c:catAx>
      <c:valAx>
        <c:axId val="1"/>
        <c:scaling>
          <c:orientation val="minMax"/>
        </c:scaling>
        <c:delete val="1"/>
        <c:axPos val="l"/>
        <c:numFmt formatCode="0%" sourceLinked="1"/>
        <c:majorTickMark val="out"/>
        <c:minorTickMark val="none"/>
        <c:tickLblPos val="nextTo"/>
        <c:crossAx val="164882128"/>
        <c:crosses val="autoZero"/>
        <c:crossBetween val="between"/>
      </c:valAx>
      <c:spPr>
        <a:noFill/>
        <a:ln w="25345">
          <a:noFill/>
        </a:ln>
      </c:spPr>
    </c:plotArea>
    <c:plotVisOnly val="1"/>
    <c:dispBlanksAs val="gap"/>
    <c:showDLblsOverMax val="0"/>
  </c:chart>
  <c:spPr>
    <a:noFill/>
    <a:ln>
      <a:noFill/>
    </a:ln>
    <a:effectLst/>
  </c:spPr>
  <c:txPr>
    <a:bodyPr/>
    <a:lstStyle/>
    <a:p>
      <a:pPr>
        <a:defRPr sz="800">
          <a:solidFill>
            <a:schemeClr val="bg1"/>
          </a:solidFill>
          <a:latin typeface="Open Sans"/>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63935320317948E-3"/>
          <c:y val="5.2146047358098115E-2"/>
          <c:w val="0.99242383562320236"/>
          <c:h val="0.63280915155768924"/>
        </c:manualLayout>
      </c:layout>
      <c:barChart>
        <c:barDir val="col"/>
        <c:grouping val="clustered"/>
        <c:varyColors val="0"/>
        <c:ser>
          <c:idx val="0"/>
          <c:order val="0"/>
          <c:tx>
            <c:strRef>
              <c:f>Sheet1!$B$1</c:f>
              <c:strCache>
                <c:ptCount val="1"/>
                <c:pt idx="0">
                  <c:v>Total</c:v>
                </c:pt>
              </c:strCache>
            </c:strRef>
          </c:tx>
          <c:spPr>
            <a:solidFill>
              <a:schemeClr val="bg1"/>
            </a:solidFill>
            <a:ln>
              <a:noFill/>
            </a:ln>
            <a:effectLst/>
          </c:spPr>
          <c:invertIfNegative val="0"/>
          <c:dLbls>
            <c:dLbl>
              <c:idx val="3"/>
              <c:layout>
                <c:manualLayout>
                  <c:x val="4.4545726539046079E-3"/>
                  <c:y val="0.1171388040818246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BA-4FE1-8BFE-ECA816D0B09F}"/>
                </c:ext>
              </c:extLst>
            </c:dLbl>
            <c:spPr>
              <a:noFill/>
              <a:ln>
                <a:noFill/>
              </a:ln>
              <a:effectLst/>
            </c:spPr>
            <c:txPr>
              <a:bodyPr rot="0" vert="horz"/>
              <a:lstStyle/>
              <a:p>
                <a:pPr>
                  <a:defRPr sz="900" b="1">
                    <a:solidFill>
                      <a:srgbClr val="132048"/>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Buy address space on the transfer market</c:v>
                </c:pt>
                <c:pt idx="1">
                  <c:v>Use NAT</c:v>
                </c:pt>
                <c:pt idx="2">
                  <c:v>Move to IPv6 and free-up IPv4</c:v>
                </c:pt>
                <c:pt idx="3">
                  <c:v>Don’t know</c:v>
                </c:pt>
              </c:strCache>
            </c:strRef>
          </c:cat>
          <c:val>
            <c:numRef>
              <c:f>Sheet1!$B$2:$B$5</c:f>
              <c:numCache>
                <c:formatCode>0%</c:formatCode>
                <c:ptCount val="4"/>
                <c:pt idx="0">
                  <c:v>0.61</c:v>
                </c:pt>
                <c:pt idx="1">
                  <c:v>0.41</c:v>
                </c:pt>
                <c:pt idx="2">
                  <c:v>0.37</c:v>
                </c:pt>
                <c:pt idx="3">
                  <c:v>0.1</c:v>
                </c:pt>
              </c:numCache>
            </c:numRef>
          </c:val>
          <c:extLst>
            <c:ext xmlns:c16="http://schemas.microsoft.com/office/drawing/2014/chart" uri="{C3380CC4-5D6E-409C-BE32-E72D297353CC}">
              <c16:uniqueId val="{00000000-FABA-4FE1-8BFE-ECA816D0B09F}"/>
            </c:ext>
          </c:extLst>
        </c:ser>
        <c:dLbls>
          <c:showLegendKey val="0"/>
          <c:showVal val="0"/>
          <c:showCatName val="0"/>
          <c:showSerName val="0"/>
          <c:showPercent val="0"/>
          <c:showBubbleSize val="0"/>
        </c:dLbls>
        <c:gapWidth val="92"/>
        <c:axId val="164882128"/>
        <c:axId val="1"/>
      </c:barChart>
      <c:catAx>
        <c:axId val="164882128"/>
        <c:scaling>
          <c:orientation val="minMax"/>
        </c:scaling>
        <c:delete val="0"/>
        <c:axPos val="b"/>
        <c:numFmt formatCode="General" sourceLinked="1"/>
        <c:majorTickMark val="none"/>
        <c:minorTickMark val="none"/>
        <c:tickLblPos val="nextTo"/>
        <c:spPr>
          <a:noFill/>
          <a:ln w="9504" cap="flat" cmpd="sng" algn="ctr">
            <a:solidFill>
              <a:schemeClr val="tx1">
                <a:lumMod val="15000"/>
                <a:lumOff val="85000"/>
              </a:schemeClr>
            </a:solidFill>
            <a:round/>
          </a:ln>
          <a:effectLst/>
        </c:spPr>
        <c:txPr>
          <a:bodyPr rot="-60000000" vert="horz"/>
          <a:lstStyle/>
          <a:p>
            <a:pPr>
              <a:defRPr sz="700">
                <a:solidFill>
                  <a:schemeClr val="bg1"/>
                </a:solidFill>
              </a:defRPr>
            </a:pPr>
            <a:endParaRPr lang="en-US"/>
          </a:p>
        </c:txPr>
        <c:crossAx val="1"/>
        <c:crosses val="autoZero"/>
        <c:auto val="1"/>
        <c:lblAlgn val="ctr"/>
        <c:lblOffset val="100"/>
        <c:noMultiLvlLbl val="0"/>
      </c:catAx>
      <c:valAx>
        <c:axId val="1"/>
        <c:scaling>
          <c:orientation val="minMax"/>
        </c:scaling>
        <c:delete val="1"/>
        <c:axPos val="l"/>
        <c:numFmt formatCode="0%" sourceLinked="1"/>
        <c:majorTickMark val="out"/>
        <c:minorTickMark val="none"/>
        <c:tickLblPos val="nextTo"/>
        <c:crossAx val="164882128"/>
        <c:crosses val="autoZero"/>
        <c:crossBetween val="between"/>
      </c:valAx>
      <c:spPr>
        <a:noFill/>
        <a:ln w="25345">
          <a:noFill/>
        </a:ln>
      </c:spPr>
    </c:plotArea>
    <c:plotVisOnly val="1"/>
    <c:dispBlanksAs val="gap"/>
    <c:showDLblsOverMax val="0"/>
  </c:chart>
  <c:spPr>
    <a:noFill/>
    <a:ln>
      <a:noFill/>
    </a:ln>
    <a:effectLst/>
  </c:spPr>
  <c:txPr>
    <a:bodyPr/>
    <a:lstStyle/>
    <a:p>
      <a:pPr>
        <a:defRPr sz="800">
          <a:latin typeface="Open Sans"/>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445965100045206"/>
          <c:y val="1.8518518518518517E-2"/>
          <c:w val="0.65024903872842388"/>
          <c:h val="0.96759259259259256"/>
        </c:manualLayout>
      </c:layout>
      <c:barChart>
        <c:barDir val="bar"/>
        <c:grouping val="clustered"/>
        <c:varyColors val="0"/>
        <c:ser>
          <c:idx val="0"/>
          <c:order val="0"/>
          <c:spPr>
            <a:solidFill>
              <a:schemeClr val="bg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FF6B00"/>
                    </a:solidFill>
                    <a:latin typeface="Open Sans" panose="020B0606030504020204"/>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'IPV4 Scarcity Challenges'!$A$18:$A$25</c:f>
              <c:strCache>
                <c:ptCount val="8"/>
                <c:pt idx="0">
                  <c:v>Clean status of IPv4 addresses</c:v>
                </c:pt>
                <c:pt idx="1">
                  <c:v>Brokers selling / leasing IPv4 addresses</c:v>
                </c:pt>
                <c:pt idx="2">
                  <c:v>IPv4 address transfer policies</c:v>
                </c:pt>
                <c:pt idx="3">
                  <c:v>Cost / complexity of IPv4 address sharing (NATs)</c:v>
                </c:pt>
                <c:pt idx="4">
                  <c:v>It is not an issue for my organisation</c:v>
                </c:pt>
                <c:pt idx="5">
                  <c:v>Deploying IPv6</c:v>
                </c:pt>
                <c:pt idx="6">
                  <c:v>The cost of buying IPv4 addresses</c:v>
                </c:pt>
                <c:pt idx="7">
                  <c:v>Dependency on IPv4</c:v>
                </c:pt>
              </c:strCache>
            </c:strRef>
          </c:cat>
          <c:val>
            <c:numRef>
              <c:f>'IPV4 Scarcity Challenges'!$B$18:$B$25</c:f>
              <c:numCache>
                <c:formatCode>0%\ \ \ \ \ \ \ \ </c:formatCode>
                <c:ptCount val="8"/>
                <c:pt idx="0">
                  <c:v>0.08</c:v>
                </c:pt>
                <c:pt idx="1">
                  <c:v>0.09</c:v>
                </c:pt>
                <c:pt idx="2">
                  <c:v>0.09</c:v>
                </c:pt>
                <c:pt idx="3">
                  <c:v>0.13</c:v>
                </c:pt>
                <c:pt idx="4">
                  <c:v>0.21</c:v>
                </c:pt>
                <c:pt idx="5">
                  <c:v>0.3</c:v>
                </c:pt>
                <c:pt idx="6">
                  <c:v>0.3</c:v>
                </c:pt>
                <c:pt idx="7">
                  <c:v>0.35</c:v>
                </c:pt>
              </c:numCache>
            </c:numRef>
          </c:val>
          <c:extLst>
            <c:ext xmlns:c16="http://schemas.microsoft.com/office/drawing/2014/chart" uri="{C3380CC4-5D6E-409C-BE32-E72D297353CC}">
              <c16:uniqueId val="{00000000-9B8B-4798-A058-DDC2DD25614F}"/>
            </c:ext>
          </c:extLst>
        </c:ser>
        <c:dLbls>
          <c:showLegendKey val="0"/>
          <c:showVal val="0"/>
          <c:showCatName val="0"/>
          <c:showSerName val="0"/>
          <c:showPercent val="0"/>
          <c:showBubbleSize val="0"/>
        </c:dLbls>
        <c:gapWidth val="73"/>
        <c:axId val="552176472"/>
        <c:axId val="552176800"/>
      </c:barChart>
      <c:catAx>
        <c:axId val="552176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Open Sans" panose="020B0606030504020204"/>
                <a:ea typeface="+mn-ea"/>
                <a:cs typeface="+mn-cs"/>
              </a:defRPr>
            </a:pPr>
            <a:endParaRPr lang="en-US"/>
          </a:p>
        </c:txPr>
        <c:crossAx val="552176800"/>
        <c:crosses val="autoZero"/>
        <c:auto val="1"/>
        <c:lblAlgn val="ctr"/>
        <c:lblOffset val="100"/>
        <c:noMultiLvlLbl val="0"/>
      </c:catAx>
      <c:valAx>
        <c:axId val="552176800"/>
        <c:scaling>
          <c:orientation val="minMax"/>
        </c:scaling>
        <c:delete val="1"/>
        <c:axPos val="b"/>
        <c:numFmt formatCode="0%\ \ \ \ \ \ \ \ " sourceLinked="1"/>
        <c:majorTickMark val="none"/>
        <c:minorTickMark val="none"/>
        <c:tickLblPos val="nextTo"/>
        <c:crossAx val="55217647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Open Sans" panose="020B0606030504020204"/>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406434893488718E-2"/>
          <c:y val="2.6059731075268803E-3"/>
          <c:w val="0.97786200161288839"/>
          <c:h val="0.76299650824146503"/>
        </c:manualLayout>
      </c:layout>
      <c:barChart>
        <c:barDir val="col"/>
        <c:grouping val="clustered"/>
        <c:varyColors val="0"/>
        <c:ser>
          <c:idx val="0"/>
          <c:order val="0"/>
          <c:tx>
            <c:strRef>
              <c:f>Sheet1!$B$1</c:f>
              <c:strCache>
                <c:ptCount val="1"/>
                <c:pt idx="0">
                  <c:v>2016</c:v>
                </c:pt>
              </c:strCache>
            </c:strRef>
          </c:tx>
          <c:spPr>
            <a:solidFill>
              <a:schemeClr val="bg1"/>
            </a:solidFill>
            <a:ln>
              <a:noFill/>
            </a:ln>
            <a:effectLst/>
          </c:spPr>
          <c:invertIfNegative val="0"/>
          <c:dLbls>
            <c:dLbl>
              <c:idx val="5"/>
              <c:layout>
                <c:manualLayout>
                  <c:x val="0"/>
                  <c:y val="8.91080972513374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F5-4EE9-A5A4-A6BE7C1DDAE8}"/>
                </c:ext>
              </c:extLst>
            </c:dLbl>
            <c:spPr>
              <a:noFill/>
              <a:ln>
                <a:noFill/>
              </a:ln>
              <a:effectLst/>
            </c:spPr>
            <c:txPr>
              <a:bodyPr rot="0" vert="horz"/>
              <a:lstStyle/>
              <a:p>
                <a:pPr>
                  <a:defRPr sz="900" b="1">
                    <a:solidFill>
                      <a:schemeClr val="tx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Have no plans</c:v>
                </c:pt>
                <c:pt idx="1">
                  <c:v>Have a plan or working on a plan</c:v>
                </c:pt>
                <c:pt idx="2">
                  <c:v>Fully deployed</c:v>
                </c:pt>
                <c:pt idx="3">
                  <c:v>Currently testing</c:v>
                </c:pt>
                <c:pt idx="4">
                  <c:v>Started deployment</c:v>
                </c:pt>
                <c:pt idx="5">
                  <c:v>Don’t know</c:v>
                </c:pt>
              </c:strCache>
            </c:strRef>
          </c:cat>
          <c:val>
            <c:numRef>
              <c:f>Sheet1!$B$2:$B$7</c:f>
              <c:numCache>
                <c:formatCode>0%</c:formatCode>
                <c:ptCount val="6"/>
                <c:pt idx="0">
                  <c:v>0.19</c:v>
                </c:pt>
                <c:pt idx="1">
                  <c:v>0.25</c:v>
                </c:pt>
                <c:pt idx="2">
                  <c:v>0.21</c:v>
                </c:pt>
                <c:pt idx="3">
                  <c:v>0.14000000000000001</c:v>
                </c:pt>
                <c:pt idx="4">
                  <c:v>0.14000000000000001</c:v>
                </c:pt>
                <c:pt idx="5">
                  <c:v>0.04</c:v>
                </c:pt>
              </c:numCache>
            </c:numRef>
          </c:val>
          <c:extLst>
            <c:ext xmlns:c16="http://schemas.microsoft.com/office/drawing/2014/chart" uri="{C3380CC4-5D6E-409C-BE32-E72D297353CC}">
              <c16:uniqueId val="{00000000-54D3-45CB-AEAA-BF2D3469FD47}"/>
            </c:ext>
          </c:extLst>
        </c:ser>
        <c:ser>
          <c:idx val="1"/>
          <c:order val="1"/>
          <c:tx>
            <c:strRef>
              <c:f>Sheet1!$C$1</c:f>
              <c:strCache>
                <c:ptCount val="1"/>
                <c:pt idx="0">
                  <c:v>2019</c:v>
                </c:pt>
              </c:strCache>
            </c:strRef>
          </c:tx>
          <c:spPr>
            <a:solidFill>
              <a:srgbClr val="FF6B00">
                <a:alpha val="89804"/>
              </a:srgbClr>
            </a:solidFill>
          </c:spPr>
          <c:invertIfNegative val="0"/>
          <c:dLbls>
            <c:dLbl>
              <c:idx val="5"/>
              <c:layout>
                <c:manualLayout>
                  <c:x val="0"/>
                  <c:y val="9.33557050263802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D3-45CB-AEAA-BF2D3469FD47}"/>
                </c:ext>
              </c:extLst>
            </c:dLbl>
            <c:spPr>
              <a:noFill/>
              <a:ln>
                <a:noFill/>
              </a:ln>
              <a:effectLst/>
            </c:spPr>
            <c:txPr>
              <a:bodyPr wrap="square" lIns="38100" tIns="19050" rIns="38100" bIns="19050" anchor="ctr">
                <a:spAutoFit/>
              </a:bodyPr>
              <a:lstStyle/>
              <a:p>
                <a:pPr>
                  <a:defRPr sz="9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Have no plans</c:v>
                </c:pt>
                <c:pt idx="1">
                  <c:v>Have a plan or working on a plan</c:v>
                </c:pt>
                <c:pt idx="2">
                  <c:v>Fully deployed</c:v>
                </c:pt>
                <c:pt idx="3">
                  <c:v>Currently testing</c:v>
                </c:pt>
                <c:pt idx="4">
                  <c:v>Started deployment</c:v>
                </c:pt>
                <c:pt idx="5">
                  <c:v>Don’t know</c:v>
                </c:pt>
              </c:strCache>
            </c:strRef>
          </c:cat>
          <c:val>
            <c:numRef>
              <c:f>Sheet1!$C$2:$C$7</c:f>
              <c:numCache>
                <c:formatCode>0%</c:formatCode>
                <c:ptCount val="6"/>
                <c:pt idx="0">
                  <c:v>0.23</c:v>
                </c:pt>
                <c:pt idx="1">
                  <c:v>0.23</c:v>
                </c:pt>
                <c:pt idx="2">
                  <c:v>0.22</c:v>
                </c:pt>
                <c:pt idx="3">
                  <c:v>0.15</c:v>
                </c:pt>
                <c:pt idx="4">
                  <c:v>0.15</c:v>
                </c:pt>
                <c:pt idx="5">
                  <c:v>0.03</c:v>
                </c:pt>
              </c:numCache>
            </c:numRef>
          </c:val>
          <c:extLst>
            <c:ext xmlns:c16="http://schemas.microsoft.com/office/drawing/2014/chart" uri="{C3380CC4-5D6E-409C-BE32-E72D297353CC}">
              <c16:uniqueId val="{00000001-54D3-45CB-AEAA-BF2D3469FD47}"/>
            </c:ext>
          </c:extLst>
        </c:ser>
        <c:dLbls>
          <c:showLegendKey val="0"/>
          <c:showVal val="0"/>
          <c:showCatName val="0"/>
          <c:showSerName val="0"/>
          <c:showPercent val="0"/>
          <c:showBubbleSize val="0"/>
        </c:dLbls>
        <c:gapWidth val="115"/>
        <c:overlap val="-10"/>
        <c:axId val="164882128"/>
        <c:axId val="1"/>
      </c:barChart>
      <c:catAx>
        <c:axId val="164882128"/>
        <c:scaling>
          <c:orientation val="minMax"/>
        </c:scaling>
        <c:delete val="0"/>
        <c:axPos val="b"/>
        <c:numFmt formatCode="General" sourceLinked="1"/>
        <c:majorTickMark val="none"/>
        <c:minorTickMark val="none"/>
        <c:tickLblPos val="nextTo"/>
        <c:spPr>
          <a:noFill/>
          <a:ln w="9504" cap="flat" cmpd="sng" algn="ctr">
            <a:solidFill>
              <a:schemeClr val="tx1">
                <a:lumMod val="15000"/>
                <a:lumOff val="85000"/>
              </a:schemeClr>
            </a:solidFill>
            <a:round/>
          </a:ln>
          <a:effectLst/>
        </c:spPr>
        <c:txPr>
          <a:bodyPr rot="-60000000" vert="horz"/>
          <a:lstStyle/>
          <a:p>
            <a:pPr>
              <a:defRPr sz="900">
                <a:solidFill>
                  <a:schemeClr val="bg1"/>
                </a:solidFill>
                <a:latin typeface="Open Sans" panose="020B0606030504020204"/>
              </a:defRPr>
            </a:pPr>
            <a:endParaRPr lang="en-US"/>
          </a:p>
        </c:txPr>
        <c:crossAx val="1"/>
        <c:crosses val="autoZero"/>
        <c:auto val="1"/>
        <c:lblAlgn val="ctr"/>
        <c:lblOffset val="100"/>
        <c:noMultiLvlLbl val="0"/>
      </c:catAx>
      <c:valAx>
        <c:axId val="1"/>
        <c:scaling>
          <c:orientation val="minMax"/>
        </c:scaling>
        <c:delete val="1"/>
        <c:axPos val="l"/>
        <c:numFmt formatCode="0%" sourceLinked="1"/>
        <c:majorTickMark val="out"/>
        <c:minorTickMark val="none"/>
        <c:tickLblPos val="nextTo"/>
        <c:crossAx val="164882128"/>
        <c:crosses val="autoZero"/>
        <c:crossBetween val="between"/>
      </c:valAx>
      <c:spPr>
        <a:noFill/>
        <a:ln w="25345">
          <a:noFill/>
        </a:ln>
      </c:spPr>
    </c:plotArea>
    <c:legend>
      <c:legendPos val="t"/>
      <c:legendEntry>
        <c:idx val="0"/>
        <c:txPr>
          <a:bodyPr/>
          <a:lstStyle/>
          <a:p>
            <a:pPr>
              <a:defRPr sz="800">
                <a:solidFill>
                  <a:schemeClr val="bg1"/>
                </a:solidFill>
              </a:defRPr>
            </a:pPr>
            <a:endParaRPr lang="en-US"/>
          </a:p>
        </c:txPr>
      </c:legendEntry>
      <c:legendEntry>
        <c:idx val="1"/>
        <c:txPr>
          <a:bodyPr/>
          <a:lstStyle/>
          <a:p>
            <a:pPr>
              <a:defRPr sz="800">
                <a:solidFill>
                  <a:schemeClr val="bg1"/>
                </a:solidFill>
              </a:defRPr>
            </a:pPr>
            <a:endParaRPr lang="en-US"/>
          </a:p>
        </c:txPr>
      </c:legendEntry>
      <c:layout>
        <c:manualLayout>
          <c:xMode val="edge"/>
          <c:yMode val="edge"/>
          <c:x val="0.82811520256595517"/>
          <c:y val="9.5260865692493049E-2"/>
          <c:w val="0.10465557207572213"/>
          <c:h val="9.8224133286573242E-2"/>
        </c:manualLayout>
      </c:layout>
      <c:overlay val="0"/>
      <c:txPr>
        <a:bodyPr/>
        <a:lstStyle/>
        <a:p>
          <a:pPr>
            <a:defRPr sz="800"/>
          </a:pPr>
          <a:endParaRPr lang="en-US"/>
        </a:p>
      </c:txPr>
    </c:legend>
    <c:plotVisOnly val="1"/>
    <c:dispBlanksAs val="gap"/>
    <c:showDLblsOverMax val="0"/>
  </c:chart>
  <c:spPr>
    <a:noFill/>
    <a:ln>
      <a:noFill/>
    </a:ln>
    <a:effectLst/>
  </c:spPr>
  <c:txPr>
    <a:bodyPr/>
    <a:lstStyle/>
    <a:p>
      <a:pPr>
        <a:defRPr sz="800">
          <a:latin typeface="Open Sans"/>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43590569358665"/>
          <c:y val="1.2900648079801175E-2"/>
          <c:w val="0.66220914376961748"/>
          <c:h val="0.96559827178719682"/>
        </c:manualLayout>
      </c:layout>
      <c:barChart>
        <c:barDir val="bar"/>
        <c:grouping val="clustered"/>
        <c:varyColors val="0"/>
        <c:ser>
          <c:idx val="0"/>
          <c:order val="0"/>
          <c:tx>
            <c:strRef>
              <c:f>'Reasons not t by BANNER'!$B$39</c:f>
              <c:strCache>
                <c:ptCount val="1"/>
                <c:pt idx="0">
                  <c:v>NET</c:v>
                </c:pt>
              </c:strCache>
            </c:strRef>
          </c:tx>
          <c:spPr>
            <a:solidFill>
              <a:schemeClr val="bg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FF6B00"/>
                    </a:solidFill>
                    <a:latin typeface="Open Sans" panose="020B0606030504020204"/>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'Reasons not t by BANNER'!$A$40:$A$46</c:f>
              <c:strCache>
                <c:ptCount val="7"/>
                <c:pt idx="0">
                  <c:v>Couldn't convince non-technical decision makers</c:v>
                </c:pt>
                <c:pt idx="1">
                  <c:v>The ISP doesn't support IPv6</c:v>
                </c:pt>
                <c:pt idx="2">
                  <c:v>Cannot afford the risk of transition from IPv4</c:v>
                </c:pt>
                <c:pt idx="3">
                  <c:v>Our infrastructure doesn't support it</c:v>
                </c:pt>
                <c:pt idx="4">
                  <c:v>Lack of knowledge in the organisation</c:v>
                </c:pt>
                <c:pt idx="5">
                  <c:v>Have not had time for this yet</c:v>
                </c:pt>
                <c:pt idx="6">
                  <c:v>Don't see the business need / no requirement</c:v>
                </c:pt>
              </c:strCache>
            </c:strRef>
          </c:cat>
          <c:val>
            <c:numRef>
              <c:f>'Reasons not t by BANNER'!$B$40:$B$46</c:f>
              <c:numCache>
                <c:formatCode>0%\ \ \ \ \ \ \ \ </c:formatCode>
                <c:ptCount val="7"/>
                <c:pt idx="0">
                  <c:v>0.1051995163241</c:v>
                </c:pt>
                <c:pt idx="1">
                  <c:v>0.1064087061669</c:v>
                </c:pt>
                <c:pt idx="2">
                  <c:v>0.15477629987909999</c:v>
                </c:pt>
                <c:pt idx="3">
                  <c:v>0.2043530834341</c:v>
                </c:pt>
                <c:pt idx="4">
                  <c:v>0.32043530834339995</c:v>
                </c:pt>
                <c:pt idx="5">
                  <c:v>0.35429262394200001</c:v>
                </c:pt>
                <c:pt idx="6">
                  <c:v>0.48004836759370001</c:v>
                </c:pt>
              </c:numCache>
            </c:numRef>
          </c:val>
          <c:extLst>
            <c:ext xmlns:c16="http://schemas.microsoft.com/office/drawing/2014/chart" uri="{C3380CC4-5D6E-409C-BE32-E72D297353CC}">
              <c16:uniqueId val="{00000000-BAB1-4CD3-9CCA-7A9FD5E87702}"/>
            </c:ext>
          </c:extLst>
        </c:ser>
        <c:dLbls>
          <c:showLegendKey val="0"/>
          <c:showVal val="0"/>
          <c:showCatName val="0"/>
          <c:showSerName val="0"/>
          <c:showPercent val="0"/>
          <c:showBubbleSize val="0"/>
        </c:dLbls>
        <c:gapWidth val="64"/>
        <c:axId val="504987800"/>
        <c:axId val="504985504"/>
      </c:barChart>
      <c:catAx>
        <c:axId val="504987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Open Sans" panose="020B0606030504020204"/>
                <a:ea typeface="+mn-ea"/>
                <a:cs typeface="+mn-cs"/>
              </a:defRPr>
            </a:pPr>
            <a:endParaRPr lang="en-US"/>
          </a:p>
        </c:txPr>
        <c:crossAx val="504985504"/>
        <c:crosses val="autoZero"/>
        <c:auto val="1"/>
        <c:lblAlgn val="ctr"/>
        <c:lblOffset val="100"/>
        <c:noMultiLvlLbl val="0"/>
      </c:catAx>
      <c:valAx>
        <c:axId val="504985504"/>
        <c:scaling>
          <c:orientation val="minMax"/>
        </c:scaling>
        <c:delete val="1"/>
        <c:axPos val="b"/>
        <c:numFmt formatCode="0%\ \ \ \ \ \ \ \ " sourceLinked="1"/>
        <c:majorTickMark val="none"/>
        <c:minorTickMark val="none"/>
        <c:tickLblPos val="nextTo"/>
        <c:crossAx val="504987800"/>
        <c:crosses val="autoZero"/>
        <c:crossBetween val="between"/>
      </c:valAx>
      <c:spPr>
        <a:noFill/>
        <a:ln>
          <a:noFill/>
        </a:ln>
        <a:effectLst/>
      </c:spPr>
    </c:plotArea>
    <c:plotVisOnly val="1"/>
    <c:dispBlanksAs val="gap"/>
    <c:showDLblsOverMax val="0"/>
  </c:chart>
  <c:spPr>
    <a:noFill/>
    <a:ln>
      <a:noFill/>
    </a:ln>
    <a:effectLst/>
  </c:spPr>
  <c:txPr>
    <a:bodyPr/>
    <a:lstStyle/>
    <a:p>
      <a:pPr>
        <a:defRPr sz="800">
          <a:solidFill>
            <a:schemeClr val="bg1"/>
          </a:solidFill>
          <a:latin typeface="Open Sans" panose="020B0606030504020204"/>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'RIPE Database Top 2'!$B$12</c:f>
              <c:strCache>
                <c:ptCount val="1"/>
                <c:pt idx="0">
                  <c:v>%</c:v>
                </c:pt>
              </c:strCache>
            </c:strRef>
          </c:tx>
          <c:spPr>
            <a:solidFill>
              <a:schemeClr val="bg1"/>
            </a:solidFill>
            <a:ln>
              <a:noFill/>
            </a:ln>
            <a:effectLst/>
          </c:spPr>
          <c:invertIfNegative val="0"/>
          <c:dLbls>
            <c:dLbl>
              <c:idx val="0"/>
              <c:layout>
                <c:manualLayout>
                  <c:x val="1.552511248066235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7A-4BAB-B42C-155700E5B08F}"/>
                </c:ext>
              </c:extLst>
            </c:dLbl>
            <c:dLbl>
              <c:idx val="1"/>
              <c:layout>
                <c:manualLayout>
                  <c:x val="1.9406390600827966E-2"/>
                  <c:y val="-4.62962962962962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7A-4BAB-B42C-155700E5B08F}"/>
                </c:ext>
              </c:extLst>
            </c:dLbl>
            <c:dLbl>
              <c:idx val="2"/>
              <c:layout>
                <c:manualLayout>
                  <c:x val="1.9406390600827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7A-4BAB-B42C-155700E5B08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6B00"/>
                    </a:solidFill>
                    <a:latin typeface="Open Sans" panose="020B0606030504020204"/>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'RIPE Database Top 2'!$A$13:$A$15</c:f>
              <c:strCache>
                <c:ptCount val="3"/>
                <c:pt idx="0">
                  <c:v>The usefulness of the information</c:v>
                </c:pt>
                <c:pt idx="1">
                  <c:v>The accuracy of the information</c:v>
                </c:pt>
                <c:pt idx="2">
                  <c:v>The ease of use of the RIPE Database</c:v>
                </c:pt>
              </c:strCache>
            </c:strRef>
          </c:cat>
          <c:val>
            <c:numRef>
              <c:f>'RIPE Database Top 2'!$B$13:$B$15</c:f>
              <c:numCache>
                <c:formatCode>0%\ \ \ \ \ \ \ \ </c:formatCode>
                <c:ptCount val="3"/>
                <c:pt idx="0">
                  <c:v>0.8</c:v>
                </c:pt>
                <c:pt idx="1">
                  <c:v>0.77</c:v>
                </c:pt>
                <c:pt idx="2">
                  <c:v>0.7</c:v>
                </c:pt>
              </c:numCache>
            </c:numRef>
          </c:val>
          <c:extLst>
            <c:ext xmlns:c16="http://schemas.microsoft.com/office/drawing/2014/chart" uri="{C3380CC4-5D6E-409C-BE32-E72D297353CC}">
              <c16:uniqueId val="{00000000-FA7A-4BAB-B42C-155700E5B08F}"/>
            </c:ext>
          </c:extLst>
        </c:ser>
        <c:dLbls>
          <c:showLegendKey val="0"/>
          <c:showVal val="0"/>
          <c:showCatName val="0"/>
          <c:showSerName val="0"/>
          <c:showPercent val="0"/>
          <c:showBubbleSize val="0"/>
        </c:dLbls>
        <c:gapWidth val="219"/>
        <c:overlap val="-27"/>
        <c:axId val="631823880"/>
        <c:axId val="631824208"/>
      </c:barChart>
      <c:catAx>
        <c:axId val="631823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Open Sans" panose="020B0606030504020204"/>
                <a:ea typeface="+mn-ea"/>
                <a:cs typeface="+mn-cs"/>
              </a:defRPr>
            </a:pPr>
            <a:endParaRPr lang="en-US"/>
          </a:p>
        </c:txPr>
        <c:crossAx val="631824208"/>
        <c:crosses val="autoZero"/>
        <c:auto val="1"/>
        <c:lblAlgn val="ctr"/>
        <c:lblOffset val="100"/>
        <c:noMultiLvlLbl val="0"/>
      </c:catAx>
      <c:valAx>
        <c:axId val="631824208"/>
        <c:scaling>
          <c:orientation val="minMax"/>
          <c:max val="1"/>
          <c:min val="0"/>
        </c:scaling>
        <c:delete val="1"/>
        <c:axPos val="l"/>
        <c:numFmt formatCode="0%\ \ \ \ \ \ \ \ " sourceLinked="1"/>
        <c:majorTickMark val="none"/>
        <c:minorTickMark val="none"/>
        <c:tickLblPos val="nextTo"/>
        <c:crossAx val="63182388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09BCD67E-46E0-46FD-9904-33EC65F06F4D}" type="datetimeFigureOut">
              <a:rPr lang="en-AU" smtClean="0"/>
              <a:t>16/10/19</a:t>
            </a:fld>
            <a:endParaRPr lang="en-AU"/>
          </a:p>
        </p:txBody>
      </p:sp>
      <p:sp>
        <p:nvSpPr>
          <p:cNvPr id="4" name="Slide Image Placehold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5BF5EEAA-A741-4726-B83F-F6FB146CC42A}" type="slidenum">
              <a:rPr lang="en-AU" smtClean="0"/>
              <a:t>‹#›</a:t>
            </a:fld>
            <a:endParaRPr lang="en-AU"/>
          </a:p>
        </p:txBody>
      </p:sp>
    </p:spTree>
    <p:extLst>
      <p:ext uri="{BB962C8B-B14F-4D97-AF65-F5344CB8AC3E}">
        <p14:creationId xmlns:p14="http://schemas.microsoft.com/office/powerpoint/2010/main" val="1341439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BF5EEAA-A741-4726-B83F-F6FB146CC42A}" type="slidenum">
              <a:rPr lang="en-AU" smtClean="0"/>
              <a:t>1</a:t>
            </a:fld>
            <a:endParaRPr lang="en-AU"/>
          </a:p>
        </p:txBody>
      </p:sp>
    </p:spTree>
    <p:extLst>
      <p:ext uri="{BB962C8B-B14F-4D97-AF65-F5344CB8AC3E}">
        <p14:creationId xmlns:p14="http://schemas.microsoft.com/office/powerpoint/2010/main" val="344739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Finally, The perceived impacts of changes to government regulations were also canvassed in the survey. We asked if respondents believed that changes to the regulatory environment will affect their own organisations, or the operation of the RIPE NCC over the next 2 – 3 years, and how it might be affected.</a:t>
            </a:r>
          </a:p>
          <a:p>
            <a:r>
              <a:rPr lang="en-AU" dirty="0"/>
              <a:t>The majority of members don’t know if changes in regulations will affect their own or the RIPE NCC’s operations. However, what stands out here is that members from the ENOG region are significantly more likely to believe that changes to regulations will have an impact than other regions. This result is driven largely by responses from the Russian Federation</a:t>
            </a:r>
          </a:p>
          <a:p>
            <a:r>
              <a:rPr lang="en-AU" dirty="0"/>
              <a:t>Censorship fears was the main theme from the free text comments about how the changes would affect their organisations, with mention of the Sovereign Internet Act from members in the Russian Federation. Organisations also expressed concern about the implications of GDPR and heightened data retention restrictions, as well as the costs of compliance to these issues.</a:t>
            </a:r>
          </a:p>
        </p:txBody>
      </p:sp>
      <p:sp>
        <p:nvSpPr>
          <p:cNvPr id="4" name="Slide Number Placeholder 3"/>
          <p:cNvSpPr>
            <a:spLocks noGrp="1"/>
          </p:cNvSpPr>
          <p:nvPr>
            <p:ph type="sldNum" sz="quarter" idx="5"/>
          </p:nvPr>
        </p:nvSpPr>
        <p:spPr/>
        <p:txBody>
          <a:bodyPr/>
          <a:lstStyle/>
          <a:p>
            <a:fld id="{5BF5EEAA-A741-4726-B83F-F6FB146CC42A}" type="slidenum">
              <a:rPr lang="en-AU" smtClean="0"/>
              <a:t>10</a:t>
            </a:fld>
            <a:endParaRPr lang="en-AU"/>
          </a:p>
        </p:txBody>
      </p:sp>
    </p:spTree>
    <p:extLst>
      <p:ext uri="{BB962C8B-B14F-4D97-AF65-F5344CB8AC3E}">
        <p14:creationId xmlns:p14="http://schemas.microsoft.com/office/powerpoint/2010/main" val="864530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BF5EEAA-A741-4726-B83F-F6FB146CC42A}" type="slidenum">
              <a:rPr lang="en-AU" smtClean="0"/>
              <a:t>11</a:t>
            </a:fld>
            <a:endParaRPr lang="en-AU"/>
          </a:p>
        </p:txBody>
      </p:sp>
    </p:spTree>
    <p:extLst>
      <p:ext uri="{BB962C8B-B14F-4D97-AF65-F5344CB8AC3E}">
        <p14:creationId xmlns:p14="http://schemas.microsoft.com/office/powerpoint/2010/main" val="3241871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solidFill>
                <a:schemeClr val="bg1"/>
              </a:solidFill>
              <a:latin typeface="Open Sans" panose="020B0606030504020204"/>
            </a:endParaRPr>
          </a:p>
        </p:txBody>
      </p:sp>
      <p:sp>
        <p:nvSpPr>
          <p:cNvPr id="4" name="Slide Number Placeholder 3"/>
          <p:cNvSpPr>
            <a:spLocks noGrp="1"/>
          </p:cNvSpPr>
          <p:nvPr>
            <p:ph type="sldNum" sz="quarter" idx="5"/>
          </p:nvPr>
        </p:nvSpPr>
        <p:spPr/>
        <p:txBody>
          <a:bodyPr/>
          <a:lstStyle/>
          <a:p>
            <a:fld id="{5BF5EEAA-A741-4726-B83F-F6FB146CC42A}" type="slidenum">
              <a:rPr lang="en-AU" smtClean="0"/>
              <a:t>12</a:t>
            </a:fld>
            <a:endParaRPr lang="en-AU"/>
          </a:p>
        </p:txBody>
      </p:sp>
    </p:spTree>
    <p:extLst>
      <p:ext uri="{BB962C8B-B14F-4D97-AF65-F5344CB8AC3E}">
        <p14:creationId xmlns:p14="http://schemas.microsoft.com/office/powerpoint/2010/main" val="1733607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BF5EEAA-A741-4726-B83F-F6FB146CC42A}" type="slidenum">
              <a:rPr lang="en-AU" smtClean="0"/>
              <a:t>13</a:t>
            </a:fld>
            <a:endParaRPr lang="en-AU"/>
          </a:p>
        </p:txBody>
      </p:sp>
    </p:spTree>
    <p:extLst>
      <p:ext uri="{BB962C8B-B14F-4D97-AF65-F5344CB8AC3E}">
        <p14:creationId xmlns:p14="http://schemas.microsoft.com/office/powerpoint/2010/main" val="85996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lnSpc>
                <a:spcPct val="110000"/>
              </a:lnSpc>
              <a:buClr>
                <a:srgbClr val="BB1614"/>
              </a:buClr>
            </a:pPr>
            <a:r>
              <a:rPr lang="en-AU" altLang="en-US" sz="1200" dirty="0">
                <a:solidFill>
                  <a:schemeClr val="tx1">
                    <a:lumMod val="75000"/>
                    <a:lumOff val="25000"/>
                  </a:schemeClr>
                </a:solidFill>
                <a:latin typeface="Open Sans" panose="020B0606030504020204"/>
                <a:cs typeface="Arial" panose="020B0604020202020204" pitchFamily="34" charset="0"/>
              </a:rPr>
              <a:t>The 2019 RIPE NCC survey was conducted between 24</a:t>
            </a:r>
            <a:r>
              <a:rPr lang="en-AU" altLang="en-US" sz="1200" baseline="30000" dirty="0">
                <a:solidFill>
                  <a:schemeClr val="tx1">
                    <a:lumMod val="75000"/>
                    <a:lumOff val="25000"/>
                  </a:schemeClr>
                </a:solidFill>
                <a:latin typeface="Open Sans" panose="020B0606030504020204"/>
                <a:cs typeface="Arial" panose="020B0604020202020204" pitchFamily="34" charset="0"/>
              </a:rPr>
              <a:t>th</a:t>
            </a:r>
            <a:r>
              <a:rPr lang="en-AU" altLang="en-US" sz="1200" dirty="0">
                <a:solidFill>
                  <a:schemeClr val="tx1">
                    <a:lumMod val="75000"/>
                    <a:lumOff val="25000"/>
                  </a:schemeClr>
                </a:solidFill>
                <a:latin typeface="Open Sans" panose="020B0606030504020204"/>
                <a:cs typeface="Arial" panose="020B0604020202020204" pitchFamily="34" charset="0"/>
              </a:rPr>
              <a:t> May to 30 June 2019 to obtain feedback from members and other stakeholders about RIPE NCC services, the challenges that members face and where the RIPE NCC can assist. </a:t>
            </a:r>
            <a:r>
              <a:rPr lang="en-US" sz="1200" dirty="0">
                <a:solidFill>
                  <a:schemeClr val="tx1">
                    <a:lumMod val="75000"/>
                    <a:lumOff val="25000"/>
                  </a:schemeClr>
                </a:solidFill>
                <a:latin typeface="Open Sans" panose="020B0606030504020204"/>
                <a:cs typeface="Arial" panose="020B0604020202020204" pitchFamily="34" charset="0"/>
              </a:rPr>
              <a:t>The survey helps the RIPE NCC to understand the needs and wishes of the community and guides decisions on future priorities and services. The RIPE NCC places a high degree of importance on this survey as a source of guidance for strategy and planning.</a:t>
            </a:r>
          </a:p>
          <a:p>
            <a:pPr algn="l" eaLnBrk="1" hangingPunct="1">
              <a:lnSpc>
                <a:spcPct val="110000"/>
              </a:lnSpc>
              <a:buClr>
                <a:srgbClr val="BB1614"/>
              </a:buClr>
            </a:pPr>
            <a:r>
              <a:rPr lang="en-US" sz="1200" dirty="0">
                <a:solidFill>
                  <a:schemeClr val="tx1">
                    <a:lumMod val="75000"/>
                    <a:lumOff val="25000"/>
                  </a:schemeClr>
                </a:solidFill>
                <a:latin typeface="Open Sans" panose="020B0606030504020204"/>
                <a:cs typeface="Arial" panose="020B0604020202020204" pitchFamily="34" charset="0"/>
              </a:rPr>
              <a:t>A total of 4161 completed responses were received, which is a big improvement compared to the 2016 survey, and I’d like to extend a big thank you for taking part. Your participation means that these results are valid and reliable and can be used with confidence by the RIPE NCC. </a:t>
            </a:r>
          </a:p>
          <a:p>
            <a:pPr algn="l" eaLnBrk="1" hangingPunct="1">
              <a:lnSpc>
                <a:spcPct val="110000"/>
              </a:lnSpc>
              <a:buClr>
                <a:srgbClr val="BB1614"/>
              </a:buClr>
            </a:pPr>
            <a:r>
              <a:rPr lang="en-AU" sz="1200" dirty="0">
                <a:solidFill>
                  <a:schemeClr val="tx1">
                    <a:lumMod val="75000"/>
                    <a:lumOff val="25000"/>
                  </a:schemeClr>
                </a:solidFill>
                <a:latin typeface="Open Sans"/>
              </a:rPr>
              <a:t>As part of a trial to see if language translations would improve responses across the region, the survey questionnaire was fielded in nine languages, and positively, 44% of responses were received in a language other than English.</a:t>
            </a:r>
          </a:p>
          <a:p>
            <a:pPr algn="l" eaLnBrk="1" hangingPunct="1">
              <a:lnSpc>
                <a:spcPct val="110000"/>
              </a:lnSpc>
              <a:buClr>
                <a:srgbClr val="BB1614"/>
              </a:buClr>
            </a:pPr>
            <a:r>
              <a:rPr lang="en-AU" altLang="en-US" sz="1200" dirty="0">
                <a:solidFill>
                  <a:schemeClr val="tx1">
                    <a:lumMod val="75000"/>
                    <a:lumOff val="25000"/>
                  </a:schemeClr>
                </a:solidFill>
                <a:latin typeface="Open Sans"/>
                <a:cs typeface="Arial" panose="020B0604020202020204" pitchFamily="34" charset="0"/>
              </a:rPr>
              <a:t>A majority of responses came from Western Europe, followed by ENOG, the Middle East, Eastern and South Eastern Europe. It is worth noting that responses per region are consistent with the numbers of members in each region.</a:t>
            </a:r>
          </a:p>
          <a:p>
            <a:endParaRPr lang="en-AU" dirty="0"/>
          </a:p>
        </p:txBody>
      </p:sp>
      <p:sp>
        <p:nvSpPr>
          <p:cNvPr id="4" name="Slide Number Placeholder 3"/>
          <p:cNvSpPr>
            <a:spLocks noGrp="1"/>
          </p:cNvSpPr>
          <p:nvPr>
            <p:ph type="sldNum" sz="quarter" idx="5"/>
          </p:nvPr>
        </p:nvSpPr>
        <p:spPr/>
        <p:txBody>
          <a:bodyPr/>
          <a:lstStyle/>
          <a:p>
            <a:fld id="{5BF5EEAA-A741-4726-B83F-F6FB146CC42A}" type="slidenum">
              <a:rPr lang="en-AU" smtClean="0"/>
              <a:t>2</a:t>
            </a:fld>
            <a:endParaRPr lang="en-AU"/>
          </a:p>
        </p:txBody>
      </p:sp>
    </p:spTree>
    <p:extLst>
      <p:ext uri="{BB962C8B-B14F-4D97-AF65-F5344CB8AC3E}">
        <p14:creationId xmlns:p14="http://schemas.microsoft.com/office/powerpoint/2010/main" val="73180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404040"/>
                </a:solidFill>
                <a:latin typeface="Open Sans"/>
              </a:rPr>
              <a:t>At an overall level, members and stakeholders speak well or highly of the RIPE NCC to others. This is a very positive result, and a good indication of how the RIPE NCC is viewed amongst its members. However, there were some differences within the regions, with those from ENOG and South East Europe significantly more likely to say they speak highly about the RIPE NCC than other regions. In contrast members from Eastern Europe are less likely to indicate they speak highly of the RIPE NCC without being asked.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404040"/>
                </a:solidFill>
                <a:latin typeface="Open Sans"/>
              </a:rPr>
              <a:t>Similarly, overall satisfaction with the Executive Board’s leadership, with the use of membership funds and the RIPE NCC’s engagement with members on important issues remains high, and has improved since 2016. However, and in a pattern that we see throughout the results, there are significant differences across the regions. In this instance, members from Eastern Europe and the Middle East are significantly less likely to be satisfied with the RIPE NCC’s use of member funds and their engagement with members on important issues than other regions.</a:t>
            </a:r>
          </a:p>
        </p:txBody>
      </p:sp>
      <p:sp>
        <p:nvSpPr>
          <p:cNvPr id="4" name="Slide Number Placeholder 3"/>
          <p:cNvSpPr>
            <a:spLocks noGrp="1"/>
          </p:cNvSpPr>
          <p:nvPr>
            <p:ph type="sldNum" sz="quarter" idx="5"/>
          </p:nvPr>
        </p:nvSpPr>
        <p:spPr/>
        <p:txBody>
          <a:bodyPr/>
          <a:lstStyle/>
          <a:p>
            <a:fld id="{5BF5EEAA-A741-4726-B83F-F6FB146CC42A}" type="slidenum">
              <a:rPr lang="en-AU" smtClean="0"/>
              <a:t>3</a:t>
            </a:fld>
            <a:endParaRPr lang="en-AU"/>
          </a:p>
        </p:txBody>
      </p:sp>
    </p:spTree>
    <p:extLst>
      <p:ext uri="{BB962C8B-B14F-4D97-AF65-F5344CB8AC3E}">
        <p14:creationId xmlns:p14="http://schemas.microsoft.com/office/powerpoint/2010/main" val="3150778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404040"/>
                </a:solidFill>
                <a:latin typeface="Open Sans"/>
              </a:rPr>
              <a:t>Overall all members are extremely satisfied with the quality of the RIPE NCC’s service delivery, and there are no significant differences for this dimension across the regions. However, there is less agreement about the value for money for the membership fees paid. Just over 3/4s of members rate value for money as good or excellent, with members from Eastern Europe and the Middle East significantly less likely to provide a rating of good or excellent. Conversely, members in South East Europe and Western Europe are significantly more likely to rate value for money as good or excellent.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404040"/>
                </a:solidFill>
                <a:latin typeface="Open Sans"/>
              </a:rPr>
              <a:t>Satisfaction with the overall quality of resource registration services, the quality of interactions with the RIPE NCC’s customer services and the speed of service delivery is also high. However, while overall satisfaction with the RIPE NCC’s billing services is reasonably positive, again, significant differences exist at a regional level, particularly members from the Middle East who are significantly less likely to be satisfied with the billing services. Many from this region mentioned issues with international payment processes, and issues with payment frequency was also mentioned across many regions.</a:t>
            </a:r>
          </a:p>
        </p:txBody>
      </p:sp>
      <p:sp>
        <p:nvSpPr>
          <p:cNvPr id="4" name="Slide Number Placeholder 3"/>
          <p:cNvSpPr>
            <a:spLocks noGrp="1"/>
          </p:cNvSpPr>
          <p:nvPr>
            <p:ph type="sldNum" sz="quarter" idx="5"/>
          </p:nvPr>
        </p:nvSpPr>
        <p:spPr/>
        <p:txBody>
          <a:bodyPr/>
          <a:lstStyle/>
          <a:p>
            <a:fld id="{5BF5EEAA-A741-4726-B83F-F6FB146CC42A}" type="slidenum">
              <a:rPr lang="en-AU" smtClean="0"/>
              <a:t>4</a:t>
            </a:fld>
            <a:endParaRPr lang="en-AU"/>
          </a:p>
        </p:txBody>
      </p:sp>
    </p:spTree>
    <p:extLst>
      <p:ext uri="{BB962C8B-B14F-4D97-AF65-F5344CB8AC3E}">
        <p14:creationId xmlns:p14="http://schemas.microsoft.com/office/powerpoint/2010/main" val="4037088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key focus of this survey was to understand the challenges facing the Internet community, and to seek ideas for ways that the RIPE NCC can assist. Network security is the issue a majority of respondents are concerned about, followed by deploying IPv6 and scarcity of IPv4 address space. This is very similar to the results of the 2018 APNIC member survey, these three issues are of most concern to the APNIC community. All regions with the exception of ENOG rated network security as their highest challenge, for ENOG the issue that concerns members most is scarcity of IPv4. Similarly, when we looked at challenges by role or position, network security was rated a significantly bigger issue for IT and ICT Managers, while Executives and Company owners were much more likely to be concerned about IPv4 scarcity.</a:t>
            </a:r>
          </a:p>
          <a:p>
            <a:r>
              <a:rPr lang="en-AU" dirty="0"/>
              <a:t>Training was overwhelmingly the main ways members think that the RIPE NCC can assist – there were 950 comments to this question and over half mentioned training in some form. Other comments included the role of RIPE NCC to “Strongly encourage the deployment of IPv6” and that they should “help in providing IPv4 address additions in /24 blocks” </a:t>
            </a:r>
          </a:p>
          <a:p>
            <a:r>
              <a:rPr lang="en-AU" dirty="0"/>
              <a:t>As we’ve just heard from Phillipe XXXXXXXXXXXXXXXXXXXXXXXXXXXXXXX</a:t>
            </a:r>
          </a:p>
        </p:txBody>
      </p:sp>
      <p:sp>
        <p:nvSpPr>
          <p:cNvPr id="4" name="Slide Number Placeholder 3"/>
          <p:cNvSpPr>
            <a:spLocks noGrp="1"/>
          </p:cNvSpPr>
          <p:nvPr>
            <p:ph type="sldNum" sz="quarter" idx="5"/>
          </p:nvPr>
        </p:nvSpPr>
        <p:spPr/>
        <p:txBody>
          <a:bodyPr/>
          <a:lstStyle/>
          <a:p>
            <a:fld id="{5BF5EEAA-A741-4726-B83F-F6FB146CC42A}" type="slidenum">
              <a:rPr lang="en-AU" smtClean="0"/>
              <a:t>5</a:t>
            </a:fld>
            <a:endParaRPr lang="en-AU"/>
          </a:p>
        </p:txBody>
      </p:sp>
    </p:spTree>
    <p:extLst>
      <p:ext uri="{BB962C8B-B14F-4D97-AF65-F5344CB8AC3E}">
        <p14:creationId xmlns:p14="http://schemas.microsoft.com/office/powerpoint/2010/main" val="2273222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get a better understanding of the particular network security issues faced, we again asked members to select the main challenges facing their organisation. </a:t>
            </a:r>
            <a:r>
              <a:rPr lang="en-AU" dirty="0" err="1"/>
              <a:t>DDos</a:t>
            </a:r>
            <a:r>
              <a:rPr lang="en-AU" dirty="0"/>
              <a:t> attacks were included in the top 3 challenges by 57% of members, with the exception of Western Europe, where members are significantly less likely to include </a:t>
            </a:r>
            <a:r>
              <a:rPr lang="en-AU" dirty="0" err="1"/>
              <a:t>DDos</a:t>
            </a:r>
            <a:r>
              <a:rPr lang="en-AU" dirty="0"/>
              <a:t> attacks in their top 3 challenges. Phishing, spam, malware and ransomware are also of concern to many members, with no significant differences across the regions. Other challenges include blacklisting of IP addresses, lack of awareness of security issues, intrusion and routing security.</a:t>
            </a:r>
          </a:p>
          <a:p>
            <a:r>
              <a:rPr lang="en-AU" dirty="0"/>
              <a:t>Again, these concerns are shared with members from the APNIC community, where </a:t>
            </a:r>
            <a:r>
              <a:rPr lang="en-AU" dirty="0" err="1"/>
              <a:t>DDos</a:t>
            </a:r>
            <a:r>
              <a:rPr lang="en-AU" dirty="0"/>
              <a:t> attacks and phishing, spam, malware and ransomware were also rated the top network security challenges. When asked to provide feedback about how the RIPE NCC can best assist, training was most frequently mentioned, along with collaboration with other technical security organisations to share best practice and information</a:t>
            </a:r>
          </a:p>
        </p:txBody>
      </p:sp>
      <p:sp>
        <p:nvSpPr>
          <p:cNvPr id="4" name="Slide Number Placeholder 3"/>
          <p:cNvSpPr>
            <a:spLocks noGrp="1"/>
          </p:cNvSpPr>
          <p:nvPr>
            <p:ph type="sldNum" sz="quarter" idx="5"/>
          </p:nvPr>
        </p:nvSpPr>
        <p:spPr/>
        <p:txBody>
          <a:bodyPr/>
          <a:lstStyle/>
          <a:p>
            <a:fld id="{5BF5EEAA-A741-4726-B83F-F6FB146CC42A}" type="slidenum">
              <a:rPr lang="en-AU" smtClean="0"/>
              <a:t>6</a:t>
            </a:fld>
            <a:endParaRPr lang="en-AU"/>
          </a:p>
        </p:txBody>
      </p:sp>
    </p:spTree>
    <p:extLst>
      <p:ext uri="{BB962C8B-B14F-4D97-AF65-F5344CB8AC3E}">
        <p14:creationId xmlns:p14="http://schemas.microsoft.com/office/powerpoint/2010/main" val="4255348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survey also looked into concerns about IPv4 scarcity, if respondents thought they would need more address space in the short term, and if they did, how they would get more IPv4 address space.</a:t>
            </a:r>
          </a:p>
          <a:p>
            <a:r>
              <a:rPr lang="en-AU" dirty="0"/>
              <a:t>The top three issues facing members regarding scarcity of IPv4 are an on-going dependency on IPv4, the cost of buying address space and deploying IPv6. There were no significant differences between the regions about the dependency on IPv4 and deploying IPv6, however members in ENOG and the Middle East regions are significantly more likely to be concerned about the cost of buying more IPv4 addresses than other regions.</a:t>
            </a:r>
          </a:p>
          <a:p>
            <a:r>
              <a:rPr lang="en-AU" dirty="0"/>
              <a:t>Over half of members believe they will have a need for more IPV4 address space in the next 2-3 years, with only around a third of members saying they would not need more IPv4 address space. In particular, and alongside the concerns about the cost of this address space, members from ENOG and the Middle East are significantly more likely than other regions to indicate they will need more address space. </a:t>
            </a:r>
          </a:p>
          <a:p>
            <a:r>
              <a:rPr lang="en-AU" dirty="0"/>
              <a:t>When asked what they will do to obtain more address space, a majority indicated they would have to buy it on the transfer market. Others said they would use NAT and / or move to IPv6 to free up IPv4 to reduce the problem. Members from ENOG are significantly more likely to indicate they would use NAT, while those in the Middle East are more likely to say they will move to IPV6 to free up IPv4. And as we’ve just heard from Phillipe XXXXXXXXXXXXXXXXXXXXXXXXXX</a:t>
            </a:r>
          </a:p>
        </p:txBody>
      </p:sp>
      <p:sp>
        <p:nvSpPr>
          <p:cNvPr id="4" name="Slide Number Placeholder 3"/>
          <p:cNvSpPr>
            <a:spLocks noGrp="1"/>
          </p:cNvSpPr>
          <p:nvPr>
            <p:ph type="sldNum" sz="quarter" idx="5"/>
          </p:nvPr>
        </p:nvSpPr>
        <p:spPr/>
        <p:txBody>
          <a:bodyPr/>
          <a:lstStyle/>
          <a:p>
            <a:fld id="{5BF5EEAA-A741-4726-B83F-F6FB146CC42A}" type="slidenum">
              <a:rPr lang="en-AU" smtClean="0"/>
              <a:t>7</a:t>
            </a:fld>
            <a:endParaRPr lang="en-AU"/>
          </a:p>
        </p:txBody>
      </p:sp>
    </p:spTree>
    <p:extLst>
      <p:ext uri="{BB962C8B-B14F-4D97-AF65-F5344CB8AC3E}">
        <p14:creationId xmlns:p14="http://schemas.microsoft.com/office/powerpoint/2010/main" val="2165915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tx1">
                    <a:lumMod val="75000"/>
                    <a:lumOff val="25000"/>
                  </a:schemeClr>
                </a:solidFill>
                <a:latin typeface="Open Sans"/>
              </a:rPr>
              <a:t>Understanding the state of IPv6 deployment across the region, as well as the technologies being used by deployment activities, was another important focus of the survey. Reasons or challenges preventing deployment were also investigated.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Overall, little appears to have changed since the 2016 survey in regards to deployment of IPv6. 22% of members have fully deployed IPv6, with deployment highest in Eastern and Western Europe. A similar percentage either have a plan or are working on their plans, while nearly a quarter have no plans to deploy IPv6.</a:t>
            </a:r>
          </a:p>
          <a:p>
            <a:r>
              <a:rPr lang="en-AU" dirty="0"/>
              <a:t>The biggest barrier to deploying IPv6 appears to be a perceived lack of business need and / or no requirement for IPv6 yet. Many indicate that they simply don’t have to time to tackle IPv6 deployment, while a lack of expertise and knowledge within organisations is also hampering efforts to deploy. </a:t>
            </a:r>
          </a:p>
          <a:p>
            <a:r>
              <a:rPr lang="en-AU" dirty="0"/>
              <a:t>There were also comments about the amount of time it takes to fully deploy IPv6, which may explain the similarity in deployment status between 2016 and 2019.</a:t>
            </a:r>
          </a:p>
          <a:p>
            <a:r>
              <a:rPr lang="en-AU" dirty="0"/>
              <a:t>Of those who have fully deployed IPv6, 62% are using dual-stack with public IPv4, 18% dual-stack with private IPv4 (via CGN) and 11% said they were using NAT64.</a:t>
            </a:r>
          </a:p>
        </p:txBody>
      </p:sp>
      <p:sp>
        <p:nvSpPr>
          <p:cNvPr id="4" name="Slide Number Placeholder 3"/>
          <p:cNvSpPr>
            <a:spLocks noGrp="1"/>
          </p:cNvSpPr>
          <p:nvPr>
            <p:ph type="sldNum" sz="quarter" idx="5"/>
          </p:nvPr>
        </p:nvSpPr>
        <p:spPr/>
        <p:txBody>
          <a:bodyPr/>
          <a:lstStyle/>
          <a:p>
            <a:fld id="{5BF5EEAA-A741-4726-B83F-F6FB146CC42A}" type="slidenum">
              <a:rPr lang="en-AU" smtClean="0"/>
              <a:t>8</a:t>
            </a:fld>
            <a:endParaRPr lang="en-AU"/>
          </a:p>
        </p:txBody>
      </p:sp>
    </p:spTree>
    <p:extLst>
      <p:ext uri="{BB962C8B-B14F-4D97-AF65-F5344CB8AC3E}">
        <p14:creationId xmlns:p14="http://schemas.microsoft.com/office/powerpoint/2010/main" val="373721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While members are generally satisfied with the usefulness of the information provided through the RIPE NCC database, satisfaction with accuracy and ease of use if somewhat lower, Differences do exist between the different regions, with ENOG and South Eastern Europe members much more satisfied with the usefulness of the information, while members from the Middle East report much lower satisfaction.</a:t>
            </a:r>
          </a:p>
          <a:p>
            <a:r>
              <a:rPr lang="en-AU" dirty="0"/>
              <a:t>Satisfaction with Database accuracy is broadly consistent across all regions except the Middle East, which again is significantly lower that the overall rating and a similar pattern exists regarding satisfaction with ease of use of the RIPE NCC database, with members in the Middle East more likely to report dissatisfaction. Ease of use of the database is somewhat lower overall, and in particular, members from the Middle East and Western Europe report significantly lower satisfaction than other regions.</a:t>
            </a:r>
          </a:p>
          <a:p>
            <a:r>
              <a:rPr lang="en-AU" dirty="0"/>
              <a:t>When asked how the RIPE NCC could improve the usefulness, accuracy and ease of use of the database, training, technical changes and improving data accuracy were frequently mentioned, as you can see by these comments.</a:t>
            </a:r>
          </a:p>
        </p:txBody>
      </p:sp>
      <p:sp>
        <p:nvSpPr>
          <p:cNvPr id="4" name="Slide Number Placeholder 3"/>
          <p:cNvSpPr>
            <a:spLocks noGrp="1"/>
          </p:cNvSpPr>
          <p:nvPr>
            <p:ph type="sldNum" sz="quarter" idx="5"/>
          </p:nvPr>
        </p:nvSpPr>
        <p:spPr/>
        <p:txBody>
          <a:bodyPr/>
          <a:lstStyle/>
          <a:p>
            <a:fld id="{5BF5EEAA-A741-4726-B83F-F6FB146CC42A}" type="slidenum">
              <a:rPr lang="en-AU" smtClean="0"/>
              <a:t>9</a:t>
            </a:fld>
            <a:endParaRPr lang="en-AU"/>
          </a:p>
        </p:txBody>
      </p:sp>
    </p:spTree>
    <p:extLst>
      <p:ext uri="{BB962C8B-B14F-4D97-AF65-F5344CB8AC3E}">
        <p14:creationId xmlns:p14="http://schemas.microsoft.com/office/powerpoint/2010/main" val="2619050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A30C3E-37C4-413C-8580-16EB2FFF6F55}" type="datetimeFigureOut">
              <a:rPr lang="en-AU" smtClean="0"/>
              <a:t>16/10/19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CC74DFC-92B3-4C55-AF80-4B0B1E5D5D02}" type="slidenum">
              <a:rPr lang="en-AU" smtClean="0"/>
              <a:t>‹#›</a:t>
            </a:fld>
            <a:endParaRPr lang="en-AU"/>
          </a:p>
        </p:txBody>
      </p:sp>
    </p:spTree>
    <p:extLst>
      <p:ext uri="{BB962C8B-B14F-4D97-AF65-F5344CB8AC3E}">
        <p14:creationId xmlns:p14="http://schemas.microsoft.com/office/powerpoint/2010/main" val="2384880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A30C3E-37C4-413C-8580-16EB2FFF6F55}" type="datetimeFigureOut">
              <a:rPr lang="en-AU" smtClean="0"/>
              <a:t>16/10/19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CC74DFC-92B3-4C55-AF80-4B0B1E5D5D02}" type="slidenum">
              <a:rPr lang="en-AU" smtClean="0"/>
              <a:t>‹#›</a:t>
            </a:fld>
            <a:endParaRPr lang="en-AU"/>
          </a:p>
        </p:txBody>
      </p:sp>
    </p:spTree>
    <p:extLst>
      <p:ext uri="{BB962C8B-B14F-4D97-AF65-F5344CB8AC3E}">
        <p14:creationId xmlns:p14="http://schemas.microsoft.com/office/powerpoint/2010/main" val="23733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A30C3E-37C4-413C-8580-16EB2FFF6F55}" type="datetimeFigureOut">
              <a:rPr lang="en-AU" smtClean="0"/>
              <a:t>16/10/19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CC74DFC-92B3-4C55-AF80-4B0B1E5D5D02}" type="slidenum">
              <a:rPr lang="en-AU" smtClean="0"/>
              <a:t>‹#›</a:t>
            </a:fld>
            <a:endParaRPr lang="en-AU"/>
          </a:p>
        </p:txBody>
      </p:sp>
    </p:spTree>
    <p:extLst>
      <p:ext uri="{BB962C8B-B14F-4D97-AF65-F5344CB8AC3E}">
        <p14:creationId xmlns:p14="http://schemas.microsoft.com/office/powerpoint/2010/main" val="742194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A30C3E-37C4-413C-8580-16EB2FFF6F55}" type="datetimeFigureOut">
              <a:rPr lang="en-AU" smtClean="0"/>
              <a:t>16/10/19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CC74DFC-92B3-4C55-AF80-4B0B1E5D5D02}" type="slidenum">
              <a:rPr lang="en-AU" smtClean="0"/>
              <a:t>‹#›</a:t>
            </a:fld>
            <a:endParaRPr lang="en-AU"/>
          </a:p>
        </p:txBody>
      </p:sp>
    </p:spTree>
    <p:extLst>
      <p:ext uri="{BB962C8B-B14F-4D97-AF65-F5344CB8AC3E}">
        <p14:creationId xmlns:p14="http://schemas.microsoft.com/office/powerpoint/2010/main" val="1934303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A30C3E-37C4-413C-8580-16EB2FFF6F55}" type="datetimeFigureOut">
              <a:rPr lang="en-AU" smtClean="0"/>
              <a:t>16/10/19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CC74DFC-92B3-4C55-AF80-4B0B1E5D5D02}" type="slidenum">
              <a:rPr lang="en-AU" smtClean="0"/>
              <a:t>‹#›</a:t>
            </a:fld>
            <a:endParaRPr lang="en-AU"/>
          </a:p>
        </p:txBody>
      </p:sp>
    </p:spTree>
    <p:extLst>
      <p:ext uri="{BB962C8B-B14F-4D97-AF65-F5344CB8AC3E}">
        <p14:creationId xmlns:p14="http://schemas.microsoft.com/office/powerpoint/2010/main" val="242595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A30C3E-37C4-413C-8580-16EB2FFF6F55}" type="datetimeFigureOut">
              <a:rPr lang="en-AU" smtClean="0"/>
              <a:t>16/10/19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CC74DFC-92B3-4C55-AF80-4B0B1E5D5D02}" type="slidenum">
              <a:rPr lang="en-AU" smtClean="0"/>
              <a:t>‹#›</a:t>
            </a:fld>
            <a:endParaRPr lang="en-AU"/>
          </a:p>
        </p:txBody>
      </p:sp>
    </p:spTree>
    <p:extLst>
      <p:ext uri="{BB962C8B-B14F-4D97-AF65-F5344CB8AC3E}">
        <p14:creationId xmlns:p14="http://schemas.microsoft.com/office/powerpoint/2010/main" val="157030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A30C3E-37C4-413C-8580-16EB2FFF6F55}" type="datetimeFigureOut">
              <a:rPr lang="en-AU" smtClean="0"/>
              <a:t>16/10/19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CC74DFC-92B3-4C55-AF80-4B0B1E5D5D02}" type="slidenum">
              <a:rPr lang="en-AU" smtClean="0"/>
              <a:t>‹#›</a:t>
            </a:fld>
            <a:endParaRPr lang="en-AU"/>
          </a:p>
        </p:txBody>
      </p:sp>
    </p:spTree>
    <p:extLst>
      <p:ext uri="{BB962C8B-B14F-4D97-AF65-F5344CB8AC3E}">
        <p14:creationId xmlns:p14="http://schemas.microsoft.com/office/powerpoint/2010/main" val="1890692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A30C3E-37C4-413C-8580-16EB2FFF6F55}" type="datetimeFigureOut">
              <a:rPr lang="en-AU" smtClean="0"/>
              <a:t>16/10/19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CC74DFC-92B3-4C55-AF80-4B0B1E5D5D02}" type="slidenum">
              <a:rPr lang="en-AU" smtClean="0"/>
              <a:t>‹#›</a:t>
            </a:fld>
            <a:endParaRPr lang="en-AU"/>
          </a:p>
        </p:txBody>
      </p:sp>
    </p:spTree>
    <p:extLst>
      <p:ext uri="{BB962C8B-B14F-4D97-AF65-F5344CB8AC3E}">
        <p14:creationId xmlns:p14="http://schemas.microsoft.com/office/powerpoint/2010/main" val="3985302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30C3E-37C4-413C-8580-16EB2FFF6F55}" type="datetimeFigureOut">
              <a:rPr lang="en-AU" smtClean="0"/>
              <a:t>16/10/19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CC74DFC-92B3-4C55-AF80-4B0B1E5D5D02}" type="slidenum">
              <a:rPr lang="en-AU" smtClean="0"/>
              <a:t>‹#›</a:t>
            </a:fld>
            <a:endParaRPr lang="en-AU"/>
          </a:p>
        </p:txBody>
      </p:sp>
    </p:spTree>
    <p:extLst>
      <p:ext uri="{BB962C8B-B14F-4D97-AF65-F5344CB8AC3E}">
        <p14:creationId xmlns:p14="http://schemas.microsoft.com/office/powerpoint/2010/main" val="80516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6A30C3E-37C4-413C-8580-16EB2FFF6F55}" type="datetimeFigureOut">
              <a:rPr lang="en-AU" smtClean="0"/>
              <a:t>16/10/19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CC74DFC-92B3-4C55-AF80-4B0B1E5D5D02}" type="slidenum">
              <a:rPr lang="en-AU" smtClean="0"/>
              <a:t>‹#›</a:t>
            </a:fld>
            <a:endParaRPr lang="en-AU"/>
          </a:p>
        </p:txBody>
      </p:sp>
    </p:spTree>
    <p:extLst>
      <p:ext uri="{BB962C8B-B14F-4D97-AF65-F5344CB8AC3E}">
        <p14:creationId xmlns:p14="http://schemas.microsoft.com/office/powerpoint/2010/main" val="3971942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6A30C3E-37C4-413C-8580-16EB2FFF6F55}" type="datetimeFigureOut">
              <a:rPr lang="en-AU" smtClean="0"/>
              <a:t>16/10/19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CC74DFC-92B3-4C55-AF80-4B0B1E5D5D02}" type="slidenum">
              <a:rPr lang="en-AU" smtClean="0"/>
              <a:t>‹#›</a:t>
            </a:fld>
            <a:endParaRPr lang="en-AU"/>
          </a:p>
        </p:txBody>
      </p:sp>
    </p:spTree>
    <p:extLst>
      <p:ext uri="{BB962C8B-B14F-4D97-AF65-F5344CB8AC3E}">
        <p14:creationId xmlns:p14="http://schemas.microsoft.com/office/powerpoint/2010/main" val="292611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6A30C3E-37C4-413C-8580-16EB2FFF6F55}" type="datetimeFigureOut">
              <a:rPr lang="en-AU" smtClean="0"/>
              <a:t>16/10/19</a:t>
            </a:fld>
            <a:endParaRPr lang="en-AU"/>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CC74DFC-92B3-4C55-AF80-4B0B1E5D5D02}" type="slidenum">
              <a:rPr lang="en-AU" smtClean="0"/>
              <a:t>‹#›</a:t>
            </a:fld>
            <a:endParaRPr lang="en-AU"/>
          </a:p>
        </p:txBody>
      </p:sp>
    </p:spTree>
    <p:extLst>
      <p:ext uri="{BB962C8B-B14F-4D97-AF65-F5344CB8AC3E}">
        <p14:creationId xmlns:p14="http://schemas.microsoft.com/office/powerpoint/2010/main" val="309608587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ripe.net/survey201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chart" Target="../charts/chart1.xml"/><Relationship Id="rId4" Type="http://schemas.openxmlformats.org/officeDocument/2006/relationships/image" Target="../media/image5.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building, white, dark, sitting&#10;&#10;Description automatically generated">
            <a:extLst>
              <a:ext uri="{FF2B5EF4-FFF2-40B4-BE49-F238E27FC236}">
                <a16:creationId xmlns:a16="http://schemas.microsoft.com/office/drawing/2014/main" id="{F29F9771-EE59-4308-8C98-68F1AF8CE3E3}"/>
              </a:ext>
            </a:extLst>
          </p:cNvPr>
          <p:cNvPicPr>
            <a:picLocks noChangeAspect="1"/>
          </p:cNvPicPr>
          <p:nvPr/>
        </p:nvPicPr>
        <p:blipFill rotWithShape="1">
          <a:blip r:embed="rId3">
            <a:extLst>
              <a:ext uri="{28A0092B-C50C-407E-A947-70E740481C1C}">
                <a14:useLocalDpi xmlns:a14="http://schemas.microsoft.com/office/drawing/2010/main" val="0"/>
              </a:ext>
            </a:extLst>
          </a:blip>
          <a:srcRect b="14028"/>
          <a:stretch/>
        </p:blipFill>
        <p:spPr>
          <a:xfrm>
            <a:off x="0" y="0"/>
            <a:ext cx="9144000" cy="4421981"/>
          </a:xfrm>
          <a:prstGeom prst="rect">
            <a:avLst/>
          </a:prstGeom>
        </p:spPr>
      </p:pic>
      <p:sp>
        <p:nvSpPr>
          <p:cNvPr id="9" name="Rectangle 8">
            <a:extLst>
              <a:ext uri="{FF2B5EF4-FFF2-40B4-BE49-F238E27FC236}">
                <a16:creationId xmlns:a16="http://schemas.microsoft.com/office/drawing/2014/main" id="{1498FCA8-E935-45A1-8F7A-2929FB0F5BBD}"/>
              </a:ext>
            </a:extLst>
          </p:cNvPr>
          <p:cNvSpPr/>
          <p:nvPr/>
        </p:nvSpPr>
        <p:spPr>
          <a:xfrm>
            <a:off x="0" y="0"/>
            <a:ext cx="9144000" cy="4421981"/>
          </a:xfrm>
          <a:prstGeom prst="rect">
            <a:avLst/>
          </a:prstGeom>
          <a:solidFill>
            <a:srgbClr val="13204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AU" sz="1013"/>
          </a:p>
        </p:txBody>
      </p:sp>
      <p:sp>
        <p:nvSpPr>
          <p:cNvPr id="7" name="Title 4">
            <a:extLst>
              <a:ext uri="{FF2B5EF4-FFF2-40B4-BE49-F238E27FC236}">
                <a16:creationId xmlns:a16="http://schemas.microsoft.com/office/drawing/2014/main" id="{42620E97-39F5-4E4F-82CE-312345FACA79}"/>
              </a:ext>
            </a:extLst>
          </p:cNvPr>
          <p:cNvSpPr txBox="1">
            <a:spLocks/>
          </p:cNvSpPr>
          <p:nvPr/>
        </p:nvSpPr>
        <p:spPr>
          <a:xfrm>
            <a:off x="3245137" y="1795633"/>
            <a:ext cx="2891900" cy="1156667"/>
          </a:xfrm>
          <a:prstGeom prst="rect">
            <a:avLst/>
          </a:prstGeom>
        </p:spPr>
        <p:txBody>
          <a:bodyPr vert="horz" lIns="51435" tIns="25718" rIns="51435" bIns="2571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a:solidFill>
                  <a:schemeClr val="bg1"/>
                </a:solidFill>
                <a:latin typeface="Open Sans"/>
                <a:ea typeface="Tahoma" panose="020B0604030504040204" pitchFamily="34" charset="0"/>
                <a:cs typeface="Tahoma" panose="020B0604030504040204" pitchFamily="34" charset="0"/>
              </a:rPr>
              <a:t>RIPE NCC</a:t>
            </a:r>
            <a:br>
              <a:rPr lang="en-AU" sz="2475" b="1" dirty="0">
                <a:solidFill>
                  <a:schemeClr val="bg1"/>
                </a:solidFill>
                <a:latin typeface="Open Sans"/>
                <a:ea typeface="Tahoma" panose="020B0604030504040204" pitchFamily="34" charset="0"/>
                <a:cs typeface="Tahoma" panose="020B0604030504040204" pitchFamily="34" charset="0"/>
              </a:rPr>
            </a:br>
            <a:r>
              <a:rPr lang="en-AU" sz="2100" b="1" dirty="0">
                <a:solidFill>
                  <a:schemeClr val="bg1"/>
                </a:solidFill>
                <a:latin typeface="Open Sans"/>
                <a:ea typeface="Tahoma" panose="020B0604030504040204" pitchFamily="34" charset="0"/>
                <a:cs typeface="Tahoma" panose="020B0604030504040204" pitchFamily="34" charset="0"/>
              </a:rPr>
              <a:t>Survey 2019 Results</a:t>
            </a:r>
          </a:p>
        </p:txBody>
      </p:sp>
      <p:cxnSp>
        <p:nvCxnSpPr>
          <p:cNvPr id="8" name="Straight Connector 7">
            <a:extLst>
              <a:ext uri="{FF2B5EF4-FFF2-40B4-BE49-F238E27FC236}">
                <a16:creationId xmlns:a16="http://schemas.microsoft.com/office/drawing/2014/main" id="{42F66709-0CEB-4DCD-9F6A-D854B2283509}"/>
              </a:ext>
            </a:extLst>
          </p:cNvPr>
          <p:cNvCxnSpPr>
            <a:cxnSpLocks/>
          </p:cNvCxnSpPr>
          <p:nvPr/>
        </p:nvCxnSpPr>
        <p:spPr>
          <a:xfrm>
            <a:off x="3271180" y="2952299"/>
            <a:ext cx="4729820" cy="0"/>
          </a:xfrm>
          <a:prstGeom prst="line">
            <a:avLst/>
          </a:prstGeom>
          <a:ln w="38100">
            <a:solidFill>
              <a:srgbClr val="FF6B0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9B0F9C6-84BF-4D02-AC72-783AED3224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624" y="4620669"/>
            <a:ext cx="1564481" cy="380405"/>
          </a:xfrm>
          <a:prstGeom prst="rect">
            <a:avLst/>
          </a:prstGeom>
        </p:spPr>
      </p:pic>
      <p:pic>
        <p:nvPicPr>
          <p:cNvPr id="14" name="Picture 13" descr="A close up of a sign&#10;&#10;Description automatically generated">
            <a:extLst>
              <a:ext uri="{FF2B5EF4-FFF2-40B4-BE49-F238E27FC236}">
                <a16:creationId xmlns:a16="http://schemas.microsoft.com/office/drawing/2014/main" id="{EDB2C28A-A652-4BAD-BB62-7E0AF8AEC2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0254" y="4589762"/>
            <a:ext cx="951750" cy="442564"/>
          </a:xfrm>
          <a:prstGeom prst="rect">
            <a:avLst/>
          </a:prstGeom>
        </p:spPr>
      </p:pic>
    </p:spTree>
    <p:extLst>
      <p:ext uri="{BB962C8B-B14F-4D97-AF65-F5344CB8AC3E}">
        <p14:creationId xmlns:p14="http://schemas.microsoft.com/office/powerpoint/2010/main" val="724069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Two people looking at the camera&#10;&#10;Description automatically generated">
            <a:extLst>
              <a:ext uri="{FF2B5EF4-FFF2-40B4-BE49-F238E27FC236}">
                <a16:creationId xmlns:a16="http://schemas.microsoft.com/office/drawing/2014/main" id="{25CB1058-5609-4012-B17F-7E2E43FB5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0"/>
            <a:ext cx="9144000" cy="5142759"/>
          </a:xfrm>
          <a:prstGeom prst="rect">
            <a:avLst/>
          </a:prstGeom>
        </p:spPr>
      </p:pic>
      <p:sp>
        <p:nvSpPr>
          <p:cNvPr id="11" name="Rectangle 10">
            <a:extLst>
              <a:ext uri="{FF2B5EF4-FFF2-40B4-BE49-F238E27FC236}">
                <a16:creationId xmlns:a16="http://schemas.microsoft.com/office/drawing/2014/main" id="{6F768A50-A2F9-4A38-994A-0C6581B0DE15}"/>
              </a:ext>
            </a:extLst>
          </p:cNvPr>
          <p:cNvSpPr/>
          <p:nvPr/>
        </p:nvSpPr>
        <p:spPr>
          <a:xfrm>
            <a:off x="1" y="1"/>
            <a:ext cx="9144000" cy="5143500"/>
          </a:xfrm>
          <a:prstGeom prst="rect">
            <a:avLst/>
          </a:prstGeom>
          <a:solidFill>
            <a:srgbClr val="132048">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AU" sz="1013"/>
          </a:p>
        </p:txBody>
      </p:sp>
      <p:sp>
        <p:nvSpPr>
          <p:cNvPr id="9" name="Title 2">
            <a:extLst>
              <a:ext uri="{FF2B5EF4-FFF2-40B4-BE49-F238E27FC236}">
                <a16:creationId xmlns:a16="http://schemas.microsoft.com/office/drawing/2014/main" id="{482035C2-7007-44CA-A0F7-45EA8C3F34C0}"/>
              </a:ext>
            </a:extLst>
          </p:cNvPr>
          <p:cNvSpPr txBox="1">
            <a:spLocks/>
          </p:cNvSpPr>
          <p:nvPr/>
        </p:nvSpPr>
        <p:spPr>
          <a:xfrm>
            <a:off x="295264" y="153176"/>
            <a:ext cx="2424897" cy="333552"/>
          </a:xfrm>
          <a:prstGeom prst="rect">
            <a:avLst/>
          </a:prstGeom>
        </p:spPr>
        <p:txBody>
          <a:bodyPr>
            <a:noAutofit/>
          </a:bodyPr>
          <a:lstStyle>
            <a:lvl1pPr algn="l" defTabSz="1319213" rtl="0" eaLnBrk="0" fontAlgn="base" hangingPunct="0">
              <a:lnSpc>
                <a:spcPct val="90000"/>
              </a:lnSpc>
              <a:spcBef>
                <a:spcPct val="0"/>
              </a:spcBef>
              <a:spcAft>
                <a:spcPct val="0"/>
              </a:spcAft>
              <a:defRPr sz="2800" kern="1200" spc="-43">
                <a:solidFill>
                  <a:srgbClr val="404040"/>
                </a:solidFill>
                <a:latin typeface="Arial" panose="020B0604020202020204" pitchFamily="34" charset="0"/>
                <a:ea typeface="+mj-ea"/>
                <a:cs typeface="Arial" panose="020B0604020202020204" pitchFamily="34" charset="0"/>
              </a:defRPr>
            </a:lvl1pPr>
            <a:lvl2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2pPr>
            <a:lvl3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3pPr>
            <a:lvl4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4pPr>
            <a:lvl5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5pPr>
            <a:lvl6pPr marL="457200" algn="l" defTabSz="1319213" rtl="0" fontAlgn="base">
              <a:lnSpc>
                <a:spcPct val="90000"/>
              </a:lnSpc>
              <a:spcBef>
                <a:spcPct val="0"/>
              </a:spcBef>
              <a:spcAft>
                <a:spcPct val="0"/>
              </a:spcAft>
              <a:defRPr sz="4000">
                <a:solidFill>
                  <a:srgbClr val="404040"/>
                </a:solidFill>
                <a:latin typeface="Verdana" panose="020B0604030504040204" pitchFamily="34" charset="0"/>
              </a:defRPr>
            </a:lvl6pPr>
            <a:lvl7pPr marL="914400" algn="l" defTabSz="1319213" rtl="0" fontAlgn="base">
              <a:lnSpc>
                <a:spcPct val="90000"/>
              </a:lnSpc>
              <a:spcBef>
                <a:spcPct val="0"/>
              </a:spcBef>
              <a:spcAft>
                <a:spcPct val="0"/>
              </a:spcAft>
              <a:defRPr sz="4000">
                <a:solidFill>
                  <a:srgbClr val="404040"/>
                </a:solidFill>
                <a:latin typeface="Verdana" panose="020B0604030504040204" pitchFamily="34" charset="0"/>
              </a:defRPr>
            </a:lvl7pPr>
            <a:lvl8pPr marL="1371600" algn="l" defTabSz="1319213" rtl="0" fontAlgn="base">
              <a:lnSpc>
                <a:spcPct val="90000"/>
              </a:lnSpc>
              <a:spcBef>
                <a:spcPct val="0"/>
              </a:spcBef>
              <a:spcAft>
                <a:spcPct val="0"/>
              </a:spcAft>
              <a:defRPr sz="4000">
                <a:solidFill>
                  <a:srgbClr val="404040"/>
                </a:solidFill>
                <a:latin typeface="Verdana" panose="020B0604030504040204" pitchFamily="34" charset="0"/>
              </a:defRPr>
            </a:lvl8pPr>
            <a:lvl9pPr marL="1828800" algn="l" defTabSz="1319213" rtl="0" fontAlgn="base">
              <a:lnSpc>
                <a:spcPct val="90000"/>
              </a:lnSpc>
              <a:spcBef>
                <a:spcPct val="0"/>
              </a:spcBef>
              <a:spcAft>
                <a:spcPct val="0"/>
              </a:spcAft>
              <a:defRPr sz="4000">
                <a:solidFill>
                  <a:srgbClr val="404040"/>
                </a:solidFill>
                <a:latin typeface="Verdana" panose="020B0604030504040204" pitchFamily="34" charset="0"/>
              </a:defRPr>
            </a:lvl9pPr>
          </a:lstStyle>
          <a:p>
            <a:pPr defTabSz="742896" eaLnBrk="1" fontAlgn="auto" hangingPunct="1">
              <a:spcAft>
                <a:spcPts val="0"/>
              </a:spcAft>
              <a:defRPr/>
            </a:pPr>
            <a:r>
              <a:rPr lang="en-AU" sz="2000" b="1" dirty="0">
                <a:solidFill>
                  <a:schemeClr val="bg1"/>
                </a:solidFill>
                <a:latin typeface="Open Sans"/>
              </a:rPr>
              <a:t>Regulatory Risks</a:t>
            </a:r>
          </a:p>
        </p:txBody>
      </p:sp>
      <p:sp>
        <p:nvSpPr>
          <p:cNvPr id="10" name="TextBox 12">
            <a:extLst>
              <a:ext uri="{FF2B5EF4-FFF2-40B4-BE49-F238E27FC236}">
                <a16:creationId xmlns:a16="http://schemas.microsoft.com/office/drawing/2014/main" id="{C19DE48F-B131-4D1B-A038-A26EB525DDC5}"/>
              </a:ext>
            </a:extLst>
          </p:cNvPr>
          <p:cNvSpPr txBox="1">
            <a:spLocks noChangeArrowheads="1"/>
          </p:cNvSpPr>
          <p:nvPr/>
        </p:nvSpPr>
        <p:spPr bwMode="auto">
          <a:xfrm>
            <a:off x="221242" y="804362"/>
            <a:ext cx="427673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defRPr>
            </a:lvl9pPr>
          </a:lstStyle>
          <a:p>
            <a:pPr eaLnBrk="1" hangingPunct="1"/>
            <a:r>
              <a:rPr lang="en-AU" altLang="en-US" sz="1000" b="1" dirty="0">
                <a:solidFill>
                  <a:schemeClr val="bg1"/>
                </a:solidFill>
                <a:latin typeface="Open Sans"/>
              </a:rPr>
              <a:t>Do you expect that changes in government regulations will directly affect your operations or the operations of the RIPE NCC over the next 2 – 3 years?</a:t>
            </a:r>
            <a:endParaRPr lang="en-AU" altLang="en-US" sz="1000" b="1" u="sng" dirty="0">
              <a:solidFill>
                <a:schemeClr val="bg1"/>
              </a:solidFill>
              <a:latin typeface="Open Sans"/>
            </a:endParaRPr>
          </a:p>
        </p:txBody>
      </p:sp>
      <p:graphicFrame>
        <p:nvGraphicFramePr>
          <p:cNvPr id="12" name="Chart 11">
            <a:extLst>
              <a:ext uri="{FF2B5EF4-FFF2-40B4-BE49-F238E27FC236}">
                <a16:creationId xmlns:a16="http://schemas.microsoft.com/office/drawing/2014/main" id="{ECA62C8D-3BB1-4D4A-96C9-D096311FC2EC}"/>
              </a:ext>
            </a:extLst>
          </p:cNvPr>
          <p:cNvGraphicFramePr>
            <a:graphicFrameLocks/>
          </p:cNvGraphicFramePr>
          <p:nvPr>
            <p:extLst>
              <p:ext uri="{D42A27DB-BD31-4B8C-83A1-F6EECF244321}">
                <p14:modId xmlns:p14="http://schemas.microsoft.com/office/powerpoint/2010/main" val="3539668605"/>
              </p:ext>
            </p:extLst>
          </p:nvPr>
        </p:nvGraphicFramePr>
        <p:xfrm>
          <a:off x="221243" y="1081545"/>
          <a:ext cx="4276737" cy="3764723"/>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9111B690-3A4E-4D37-8DF3-1F2E417C95B5}"/>
              </a:ext>
            </a:extLst>
          </p:cNvPr>
          <p:cNvSpPr txBox="1"/>
          <p:nvPr/>
        </p:nvSpPr>
        <p:spPr>
          <a:xfrm>
            <a:off x="4918332" y="1357919"/>
            <a:ext cx="3805312" cy="3323987"/>
          </a:xfrm>
          <a:prstGeom prst="rect">
            <a:avLst/>
          </a:prstGeom>
          <a:noFill/>
        </p:spPr>
        <p:txBody>
          <a:bodyPr wrap="square" rtlCol="0">
            <a:spAutoFit/>
          </a:bodyPr>
          <a:lstStyle/>
          <a:p>
            <a:pPr>
              <a:spcAft>
                <a:spcPts val="1200"/>
              </a:spcAft>
            </a:pPr>
            <a:r>
              <a:rPr lang="en-US" sz="1000" i="1" dirty="0">
                <a:solidFill>
                  <a:schemeClr val="bg1"/>
                </a:solidFill>
                <a:latin typeface="Open Sans" panose="020B0606030504020204"/>
              </a:rPr>
              <a:t>“Adoption of a law on the sovereign Internet will necessarily affect its availability.” </a:t>
            </a:r>
            <a:r>
              <a:rPr lang="en-US" sz="1000" dirty="0">
                <a:solidFill>
                  <a:schemeClr val="bg1"/>
                </a:solidFill>
                <a:latin typeface="Open Sans" panose="020B0606030504020204"/>
              </a:rPr>
              <a:t>Russian Federation</a:t>
            </a:r>
          </a:p>
          <a:p>
            <a:pPr>
              <a:spcAft>
                <a:spcPts val="1200"/>
              </a:spcAft>
            </a:pPr>
            <a:r>
              <a:rPr lang="en-US" sz="1000" i="1" dirty="0">
                <a:solidFill>
                  <a:schemeClr val="bg1"/>
                </a:solidFill>
                <a:latin typeface="Open Sans" panose="020B0606030504020204"/>
              </a:rPr>
              <a:t>“Implementation of content control measures incompatible with our vision of the Internet” </a:t>
            </a:r>
            <a:r>
              <a:rPr lang="en-US" sz="1000" dirty="0">
                <a:solidFill>
                  <a:schemeClr val="bg1"/>
                </a:solidFill>
                <a:latin typeface="Open Sans" panose="020B0606030504020204"/>
              </a:rPr>
              <a:t>France</a:t>
            </a:r>
          </a:p>
          <a:p>
            <a:pPr>
              <a:spcAft>
                <a:spcPts val="1200"/>
              </a:spcAft>
            </a:pPr>
            <a:r>
              <a:rPr lang="en-US" sz="1000" i="1" dirty="0">
                <a:solidFill>
                  <a:schemeClr val="bg1"/>
                </a:solidFill>
                <a:latin typeface="Open Sans" panose="020B0606030504020204"/>
              </a:rPr>
              <a:t>“Internet censorship would require strict knowledge about IP owner and user.” </a:t>
            </a:r>
            <a:r>
              <a:rPr lang="en-US" sz="1000" dirty="0">
                <a:solidFill>
                  <a:schemeClr val="bg1"/>
                </a:solidFill>
                <a:latin typeface="Open Sans" panose="020B0606030504020204"/>
              </a:rPr>
              <a:t>Netherlands</a:t>
            </a:r>
          </a:p>
          <a:p>
            <a:pPr lvl="0">
              <a:spcAft>
                <a:spcPts val="1200"/>
              </a:spcAft>
            </a:pPr>
            <a:r>
              <a:rPr lang="en-US" sz="1000" i="1" dirty="0">
                <a:solidFill>
                  <a:prstClr val="white"/>
                </a:solidFill>
                <a:latin typeface="Open Sans" panose="020B0606030504020204"/>
              </a:rPr>
              <a:t>“Industry regulation by the state may increase costs” </a:t>
            </a:r>
            <a:r>
              <a:rPr lang="en-US" sz="1000" dirty="0">
                <a:solidFill>
                  <a:prstClr val="white"/>
                </a:solidFill>
                <a:latin typeface="Open Sans" panose="020B0606030504020204"/>
              </a:rPr>
              <a:t>Russian Federation</a:t>
            </a:r>
          </a:p>
          <a:p>
            <a:pPr lvl="0">
              <a:spcAft>
                <a:spcPts val="1200"/>
              </a:spcAft>
            </a:pPr>
            <a:r>
              <a:rPr lang="en-US" sz="1000" i="1" dirty="0">
                <a:solidFill>
                  <a:prstClr val="white"/>
                </a:solidFill>
                <a:latin typeface="Open Sans" panose="020B0606030504020204"/>
              </a:rPr>
              <a:t>“Tightening control over traffic will entail huge costs.” </a:t>
            </a:r>
            <a:r>
              <a:rPr lang="en-US" sz="1000" dirty="0">
                <a:solidFill>
                  <a:prstClr val="white"/>
                </a:solidFill>
                <a:latin typeface="Open Sans" panose="020B0606030504020204"/>
              </a:rPr>
              <a:t>Estonia</a:t>
            </a:r>
          </a:p>
          <a:p>
            <a:pPr lvl="0">
              <a:spcAft>
                <a:spcPts val="1200"/>
              </a:spcAft>
            </a:pPr>
            <a:r>
              <a:rPr lang="en-US" sz="1000" i="1" dirty="0">
                <a:solidFill>
                  <a:prstClr val="white"/>
                </a:solidFill>
                <a:latin typeface="Open Sans" panose="020B0606030504020204"/>
              </a:rPr>
              <a:t>“Compliance with multiple data protection frameworks.” </a:t>
            </a:r>
            <a:r>
              <a:rPr lang="en-US" sz="1000" dirty="0">
                <a:solidFill>
                  <a:prstClr val="white"/>
                </a:solidFill>
                <a:latin typeface="Open Sans" panose="020B0606030504020204"/>
              </a:rPr>
              <a:t>UK</a:t>
            </a:r>
          </a:p>
          <a:p>
            <a:pPr lvl="0">
              <a:spcAft>
                <a:spcPts val="1200"/>
              </a:spcAft>
            </a:pPr>
            <a:r>
              <a:rPr lang="en-GB" sz="1000" i="1" dirty="0">
                <a:solidFill>
                  <a:prstClr val="white"/>
                </a:solidFill>
                <a:latin typeface="Open Sans" panose="020B0606030504020204"/>
              </a:rPr>
              <a:t>“Legal requirements will increase non-operational costs” </a:t>
            </a:r>
            <a:r>
              <a:rPr lang="en-GB" sz="1000" dirty="0">
                <a:solidFill>
                  <a:prstClr val="white"/>
                </a:solidFill>
                <a:latin typeface="Open Sans" panose="020B0606030504020204"/>
              </a:rPr>
              <a:t>Poland</a:t>
            </a:r>
          </a:p>
          <a:p>
            <a:pPr lvl="0">
              <a:spcAft>
                <a:spcPts val="1200"/>
              </a:spcAft>
            </a:pPr>
            <a:r>
              <a:rPr lang="en-GB" sz="1000" i="1" dirty="0">
                <a:solidFill>
                  <a:prstClr val="white"/>
                </a:solidFill>
                <a:latin typeface="Open Sans" panose="020B0606030504020204"/>
              </a:rPr>
              <a:t>“As privacy is a big concern, we expect more regulations related to this and this will affect any operations of every company.” </a:t>
            </a:r>
            <a:r>
              <a:rPr lang="en-GB" sz="1000" dirty="0">
                <a:solidFill>
                  <a:prstClr val="white"/>
                </a:solidFill>
                <a:latin typeface="Open Sans" panose="020B0606030504020204"/>
              </a:rPr>
              <a:t>Germany</a:t>
            </a:r>
          </a:p>
        </p:txBody>
      </p:sp>
      <p:sp>
        <p:nvSpPr>
          <p:cNvPr id="13" name="TextBox 12">
            <a:extLst>
              <a:ext uri="{FF2B5EF4-FFF2-40B4-BE49-F238E27FC236}">
                <a16:creationId xmlns:a16="http://schemas.microsoft.com/office/drawing/2014/main" id="{DE7A1E90-6B99-48FE-B276-0622E0E6FB33}"/>
              </a:ext>
            </a:extLst>
          </p:cNvPr>
          <p:cNvSpPr txBox="1">
            <a:spLocks noChangeArrowheads="1"/>
          </p:cNvSpPr>
          <p:nvPr/>
        </p:nvSpPr>
        <p:spPr bwMode="auto">
          <a:xfrm>
            <a:off x="4823021" y="804362"/>
            <a:ext cx="4099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defRPr>
            </a:lvl9pPr>
          </a:lstStyle>
          <a:p>
            <a:r>
              <a:rPr lang="en-GB" altLang="en-US" sz="1000" b="1" dirty="0">
                <a:solidFill>
                  <a:schemeClr val="bg1"/>
                </a:solidFill>
                <a:latin typeface="Open Sans"/>
              </a:rPr>
              <a:t>Please tell us how you think any changes will affect your organisation or the operations of the RIPE NCC? </a:t>
            </a:r>
            <a:endParaRPr lang="en-AU" altLang="en-US" sz="1000" b="1" u="sng" dirty="0">
              <a:solidFill>
                <a:schemeClr val="bg1"/>
              </a:solidFill>
              <a:latin typeface="Open Sans"/>
            </a:endParaRPr>
          </a:p>
        </p:txBody>
      </p:sp>
    </p:spTree>
    <p:extLst>
      <p:ext uri="{BB962C8B-B14F-4D97-AF65-F5344CB8AC3E}">
        <p14:creationId xmlns:p14="http://schemas.microsoft.com/office/powerpoint/2010/main" val="55447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F768A50-A2F9-4A38-994A-0C6581B0DE15}"/>
              </a:ext>
            </a:extLst>
          </p:cNvPr>
          <p:cNvSpPr/>
          <p:nvPr/>
        </p:nvSpPr>
        <p:spPr>
          <a:xfrm>
            <a:off x="0" y="0"/>
            <a:ext cx="9143999" cy="5143500"/>
          </a:xfrm>
          <a:prstGeom prst="rect">
            <a:avLst/>
          </a:prstGeom>
          <a:solidFill>
            <a:srgbClr val="132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AU" sz="1013"/>
          </a:p>
        </p:txBody>
      </p:sp>
      <p:sp>
        <p:nvSpPr>
          <p:cNvPr id="19" name="Title 2">
            <a:extLst>
              <a:ext uri="{FF2B5EF4-FFF2-40B4-BE49-F238E27FC236}">
                <a16:creationId xmlns:a16="http://schemas.microsoft.com/office/drawing/2014/main" id="{E85877E4-61A5-4C6C-8117-961B54C2D0B7}"/>
              </a:ext>
            </a:extLst>
          </p:cNvPr>
          <p:cNvSpPr txBox="1">
            <a:spLocks/>
          </p:cNvSpPr>
          <p:nvPr/>
        </p:nvSpPr>
        <p:spPr>
          <a:xfrm>
            <a:off x="889350" y="325369"/>
            <a:ext cx="4111682" cy="602425"/>
          </a:xfrm>
          <a:prstGeom prst="rect">
            <a:avLst/>
          </a:prstGeom>
        </p:spPr>
        <p:txBody>
          <a:bodyPr>
            <a:noAutofit/>
          </a:bodyPr>
          <a:lstStyle>
            <a:lvl1pPr algn="l" defTabSz="1319213" rtl="0" eaLnBrk="0" fontAlgn="base" hangingPunct="0">
              <a:lnSpc>
                <a:spcPct val="90000"/>
              </a:lnSpc>
              <a:spcBef>
                <a:spcPct val="0"/>
              </a:spcBef>
              <a:spcAft>
                <a:spcPct val="0"/>
              </a:spcAft>
              <a:defRPr sz="2800" kern="1200" spc="-43">
                <a:solidFill>
                  <a:srgbClr val="404040"/>
                </a:solidFill>
                <a:latin typeface="Arial" panose="020B0604020202020204" pitchFamily="34" charset="0"/>
                <a:ea typeface="+mj-ea"/>
                <a:cs typeface="Arial" panose="020B0604020202020204" pitchFamily="34" charset="0"/>
              </a:defRPr>
            </a:lvl1pPr>
            <a:lvl2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2pPr>
            <a:lvl3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3pPr>
            <a:lvl4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4pPr>
            <a:lvl5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5pPr>
            <a:lvl6pPr marL="457200" algn="l" defTabSz="1319213" rtl="0" fontAlgn="base">
              <a:lnSpc>
                <a:spcPct val="90000"/>
              </a:lnSpc>
              <a:spcBef>
                <a:spcPct val="0"/>
              </a:spcBef>
              <a:spcAft>
                <a:spcPct val="0"/>
              </a:spcAft>
              <a:defRPr sz="4000">
                <a:solidFill>
                  <a:srgbClr val="404040"/>
                </a:solidFill>
                <a:latin typeface="Verdana" panose="020B0604030504040204" pitchFamily="34" charset="0"/>
              </a:defRPr>
            </a:lvl6pPr>
            <a:lvl7pPr marL="914400" algn="l" defTabSz="1319213" rtl="0" fontAlgn="base">
              <a:lnSpc>
                <a:spcPct val="90000"/>
              </a:lnSpc>
              <a:spcBef>
                <a:spcPct val="0"/>
              </a:spcBef>
              <a:spcAft>
                <a:spcPct val="0"/>
              </a:spcAft>
              <a:defRPr sz="4000">
                <a:solidFill>
                  <a:srgbClr val="404040"/>
                </a:solidFill>
                <a:latin typeface="Verdana" panose="020B0604030504040204" pitchFamily="34" charset="0"/>
              </a:defRPr>
            </a:lvl7pPr>
            <a:lvl8pPr marL="1371600" algn="l" defTabSz="1319213" rtl="0" fontAlgn="base">
              <a:lnSpc>
                <a:spcPct val="90000"/>
              </a:lnSpc>
              <a:spcBef>
                <a:spcPct val="0"/>
              </a:spcBef>
              <a:spcAft>
                <a:spcPct val="0"/>
              </a:spcAft>
              <a:defRPr sz="4000">
                <a:solidFill>
                  <a:srgbClr val="404040"/>
                </a:solidFill>
                <a:latin typeface="Verdana" panose="020B0604030504040204" pitchFamily="34" charset="0"/>
              </a:defRPr>
            </a:lvl8pPr>
            <a:lvl9pPr marL="1828800" algn="l" defTabSz="1319213" rtl="0" fontAlgn="base">
              <a:lnSpc>
                <a:spcPct val="90000"/>
              </a:lnSpc>
              <a:spcBef>
                <a:spcPct val="0"/>
              </a:spcBef>
              <a:spcAft>
                <a:spcPct val="0"/>
              </a:spcAft>
              <a:defRPr sz="4000">
                <a:solidFill>
                  <a:srgbClr val="404040"/>
                </a:solidFill>
                <a:latin typeface="Verdana" panose="020B0604030504040204" pitchFamily="34" charset="0"/>
              </a:defRPr>
            </a:lvl9pPr>
          </a:lstStyle>
          <a:p>
            <a:pPr defTabSz="742896" eaLnBrk="1" fontAlgn="auto" hangingPunct="1">
              <a:spcAft>
                <a:spcPts val="0"/>
              </a:spcAft>
              <a:defRPr/>
            </a:pPr>
            <a:r>
              <a:rPr lang="en-AU" sz="2000" b="1" dirty="0">
                <a:solidFill>
                  <a:schemeClr val="bg1"/>
                </a:solidFill>
                <a:latin typeface="Open Sans"/>
              </a:rPr>
              <a:t>Conclusion</a:t>
            </a:r>
          </a:p>
        </p:txBody>
      </p:sp>
      <p:sp>
        <p:nvSpPr>
          <p:cNvPr id="2" name="TextBox 1">
            <a:extLst>
              <a:ext uri="{FF2B5EF4-FFF2-40B4-BE49-F238E27FC236}">
                <a16:creationId xmlns:a16="http://schemas.microsoft.com/office/drawing/2014/main" id="{DB0007FC-37AE-433C-BC5D-3E06ED2D39F3}"/>
              </a:ext>
            </a:extLst>
          </p:cNvPr>
          <p:cNvSpPr txBox="1"/>
          <p:nvPr/>
        </p:nvSpPr>
        <p:spPr>
          <a:xfrm>
            <a:off x="889350" y="955923"/>
            <a:ext cx="7841477" cy="338554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AU" sz="1200" dirty="0">
                <a:solidFill>
                  <a:schemeClr val="bg1"/>
                </a:solidFill>
                <a:latin typeface="Open Sans" panose="020B0606030504020204"/>
              </a:rPr>
              <a:t>Very good response rate, with inclusion of additional languages contributing to more completions</a:t>
            </a:r>
          </a:p>
          <a:p>
            <a:pPr marL="285750" indent="-285750">
              <a:spcAft>
                <a:spcPts val="1200"/>
              </a:spcAft>
              <a:buFont typeface="Arial" panose="020B0604020202020204" pitchFamily="34" charset="0"/>
              <a:buChar char="•"/>
            </a:pPr>
            <a:r>
              <a:rPr lang="en-AU" sz="1200" dirty="0">
                <a:solidFill>
                  <a:schemeClr val="bg1"/>
                </a:solidFill>
                <a:latin typeface="Open Sans" panose="020B0606030504020204"/>
              </a:rPr>
              <a:t>Satisfaction with the RIPE NCC services remains high, although Members in Eastern Europe and the Middle East regions report lower satisfaction than Members from other regions</a:t>
            </a:r>
          </a:p>
          <a:p>
            <a:pPr marL="285750" indent="-285750">
              <a:spcAft>
                <a:spcPts val="1200"/>
              </a:spcAft>
              <a:buFont typeface="Arial" panose="020B0604020202020204" pitchFamily="34" charset="0"/>
              <a:buChar char="•"/>
            </a:pPr>
            <a:r>
              <a:rPr lang="en-AU" sz="1200" dirty="0">
                <a:solidFill>
                  <a:schemeClr val="bg1"/>
                </a:solidFill>
                <a:latin typeface="Open Sans" panose="020B0606030504020204"/>
              </a:rPr>
              <a:t>Like other RIR members, RIPE NCC Members are concerned about network security, deploying IPv6 and scarcity of IPv4 addresses</a:t>
            </a:r>
          </a:p>
          <a:p>
            <a:pPr marL="285750" indent="-285750">
              <a:spcAft>
                <a:spcPts val="1200"/>
              </a:spcAft>
              <a:buFont typeface="Arial" panose="020B0604020202020204" pitchFamily="34" charset="0"/>
              <a:buChar char="•"/>
            </a:pPr>
            <a:r>
              <a:rPr lang="en-AU" sz="1200" dirty="0">
                <a:solidFill>
                  <a:schemeClr val="bg1"/>
                </a:solidFill>
                <a:latin typeface="Open Sans" panose="020B0606030504020204"/>
              </a:rPr>
              <a:t>Deployment of IPv6 appears to be slowed by a lack perceived need, not enough time to work on deployment and a lack of expertise within organisations</a:t>
            </a:r>
          </a:p>
          <a:p>
            <a:pPr marL="285750" indent="-285750">
              <a:spcAft>
                <a:spcPts val="1200"/>
              </a:spcAft>
              <a:buFont typeface="Arial" panose="020B0604020202020204" pitchFamily="34" charset="0"/>
              <a:buChar char="•"/>
            </a:pPr>
            <a:r>
              <a:rPr lang="en-AU" sz="1200" dirty="0">
                <a:solidFill>
                  <a:schemeClr val="bg1"/>
                </a:solidFill>
                <a:latin typeface="Open Sans" panose="020B0606030504020204"/>
              </a:rPr>
              <a:t>Providing training and education is seen as an area where the RIPE NCC can help  </a:t>
            </a:r>
          </a:p>
          <a:p>
            <a:pPr marL="285750" indent="-285750">
              <a:spcAft>
                <a:spcPts val="1200"/>
              </a:spcAft>
              <a:buFont typeface="Arial" panose="020B0604020202020204" pitchFamily="34" charset="0"/>
              <a:buChar char="•"/>
            </a:pPr>
            <a:r>
              <a:rPr lang="en-AU" sz="1200" dirty="0">
                <a:solidFill>
                  <a:schemeClr val="bg1"/>
                </a:solidFill>
                <a:latin typeface="Open Sans" panose="020B0606030504020204"/>
              </a:rPr>
              <a:t>Finally, thank you all once again for taking part and your input is extremely valuable.</a:t>
            </a:r>
          </a:p>
          <a:p>
            <a:pPr>
              <a:spcAft>
                <a:spcPts val="1200"/>
              </a:spcAft>
            </a:pPr>
            <a:endParaRPr lang="en-AU" sz="1200" dirty="0">
              <a:solidFill>
                <a:schemeClr val="bg1"/>
              </a:solidFill>
              <a:latin typeface="Open Sans" panose="020B0606030504020204"/>
            </a:endParaRPr>
          </a:p>
          <a:p>
            <a:pPr>
              <a:spcAft>
                <a:spcPts val="1200"/>
              </a:spcAft>
            </a:pPr>
            <a:r>
              <a:rPr lang="en-AU" sz="1200" dirty="0">
                <a:solidFill>
                  <a:schemeClr val="bg1"/>
                </a:solidFill>
                <a:latin typeface="Open Sans" panose="020B0606030504020204"/>
              </a:rPr>
              <a:t>I am available to discuss these results in more detail with you over the next 2 days. Please come and see me, or ask someone from the RIPE NCC team to find me.</a:t>
            </a:r>
          </a:p>
        </p:txBody>
      </p:sp>
      <p:sp>
        <p:nvSpPr>
          <p:cNvPr id="7" name="Right Triangle 6">
            <a:extLst>
              <a:ext uri="{FF2B5EF4-FFF2-40B4-BE49-F238E27FC236}">
                <a16:creationId xmlns:a16="http://schemas.microsoft.com/office/drawing/2014/main" id="{F5AF7BCD-E47D-44C8-893A-0C5DF0AC5D2B}"/>
              </a:ext>
            </a:extLst>
          </p:cNvPr>
          <p:cNvSpPr/>
          <p:nvPr/>
        </p:nvSpPr>
        <p:spPr>
          <a:xfrm flipV="1">
            <a:off x="0" y="0"/>
            <a:ext cx="326682" cy="326682"/>
          </a:xfrm>
          <a:prstGeom prst="rtTriangle">
            <a:avLst/>
          </a:prstGeom>
          <a:solidFill>
            <a:srgbClr val="FF6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13" dirty="0">
              <a:solidFill>
                <a:prstClr val="white"/>
              </a:solidFill>
              <a:latin typeface="Calibri" panose="020F0502020204030204"/>
            </a:endParaRPr>
          </a:p>
        </p:txBody>
      </p:sp>
    </p:spTree>
    <p:extLst>
      <p:ext uri="{BB962C8B-B14F-4D97-AF65-F5344CB8AC3E}">
        <p14:creationId xmlns:p14="http://schemas.microsoft.com/office/powerpoint/2010/main" val="1450641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uilding, white, dark, sitting&#10;&#10;Description automatically generated">
            <a:extLst>
              <a:ext uri="{FF2B5EF4-FFF2-40B4-BE49-F238E27FC236}">
                <a16:creationId xmlns:a16="http://schemas.microsoft.com/office/drawing/2014/main" id="{143ABC38-95DD-49B8-BA11-77343A064DEA}"/>
              </a:ext>
            </a:extLst>
          </p:cNvPr>
          <p:cNvPicPr>
            <a:picLocks noChangeAspect="1"/>
          </p:cNvPicPr>
          <p:nvPr/>
        </p:nvPicPr>
        <p:blipFill rotWithShape="1">
          <a:blip r:embed="rId3">
            <a:extLst>
              <a:ext uri="{28A0092B-C50C-407E-A947-70E740481C1C}">
                <a14:useLocalDpi xmlns:a14="http://schemas.microsoft.com/office/drawing/2010/main" val="0"/>
              </a:ext>
            </a:extLst>
          </a:blip>
          <a:srcRect b="14028"/>
          <a:stretch/>
        </p:blipFill>
        <p:spPr>
          <a:xfrm>
            <a:off x="0" y="0"/>
            <a:ext cx="9144000" cy="4421981"/>
          </a:xfrm>
          <a:prstGeom prst="rect">
            <a:avLst/>
          </a:prstGeom>
        </p:spPr>
      </p:pic>
      <p:sp>
        <p:nvSpPr>
          <p:cNvPr id="8" name="Rectangle 7">
            <a:extLst>
              <a:ext uri="{FF2B5EF4-FFF2-40B4-BE49-F238E27FC236}">
                <a16:creationId xmlns:a16="http://schemas.microsoft.com/office/drawing/2014/main" id="{441EDB9D-945E-4A55-9ECD-3E87A274E95C}"/>
              </a:ext>
            </a:extLst>
          </p:cNvPr>
          <p:cNvSpPr/>
          <p:nvPr/>
        </p:nvSpPr>
        <p:spPr>
          <a:xfrm>
            <a:off x="0" y="0"/>
            <a:ext cx="9144000" cy="4421981"/>
          </a:xfrm>
          <a:prstGeom prst="rect">
            <a:avLst/>
          </a:prstGeom>
          <a:solidFill>
            <a:srgbClr val="13204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AU" sz="1013" dirty="0"/>
          </a:p>
        </p:txBody>
      </p:sp>
      <p:sp>
        <p:nvSpPr>
          <p:cNvPr id="19" name="Title 2">
            <a:extLst>
              <a:ext uri="{FF2B5EF4-FFF2-40B4-BE49-F238E27FC236}">
                <a16:creationId xmlns:a16="http://schemas.microsoft.com/office/drawing/2014/main" id="{E85877E4-61A5-4C6C-8117-961B54C2D0B7}"/>
              </a:ext>
            </a:extLst>
          </p:cNvPr>
          <p:cNvSpPr txBox="1">
            <a:spLocks/>
          </p:cNvSpPr>
          <p:nvPr/>
        </p:nvSpPr>
        <p:spPr>
          <a:xfrm>
            <a:off x="0" y="1189395"/>
            <a:ext cx="9144000" cy="2190299"/>
          </a:xfrm>
          <a:prstGeom prst="rect">
            <a:avLst/>
          </a:prstGeom>
        </p:spPr>
        <p:txBody>
          <a:bodyPr>
            <a:noAutofit/>
          </a:bodyPr>
          <a:lstStyle>
            <a:lvl1pPr algn="l" defTabSz="1319213" rtl="0" eaLnBrk="0" fontAlgn="base" hangingPunct="0">
              <a:lnSpc>
                <a:spcPct val="90000"/>
              </a:lnSpc>
              <a:spcBef>
                <a:spcPct val="0"/>
              </a:spcBef>
              <a:spcAft>
                <a:spcPct val="0"/>
              </a:spcAft>
              <a:defRPr sz="2800" kern="1200" spc="-43">
                <a:solidFill>
                  <a:srgbClr val="404040"/>
                </a:solidFill>
                <a:latin typeface="Arial" panose="020B0604020202020204" pitchFamily="34" charset="0"/>
                <a:ea typeface="+mj-ea"/>
                <a:cs typeface="Arial" panose="020B0604020202020204" pitchFamily="34" charset="0"/>
              </a:defRPr>
            </a:lvl1pPr>
            <a:lvl2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2pPr>
            <a:lvl3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3pPr>
            <a:lvl4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4pPr>
            <a:lvl5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5pPr>
            <a:lvl6pPr marL="457200" algn="l" defTabSz="1319213" rtl="0" fontAlgn="base">
              <a:lnSpc>
                <a:spcPct val="90000"/>
              </a:lnSpc>
              <a:spcBef>
                <a:spcPct val="0"/>
              </a:spcBef>
              <a:spcAft>
                <a:spcPct val="0"/>
              </a:spcAft>
              <a:defRPr sz="4000">
                <a:solidFill>
                  <a:srgbClr val="404040"/>
                </a:solidFill>
                <a:latin typeface="Verdana" panose="020B0604030504040204" pitchFamily="34" charset="0"/>
              </a:defRPr>
            </a:lvl6pPr>
            <a:lvl7pPr marL="914400" algn="l" defTabSz="1319213" rtl="0" fontAlgn="base">
              <a:lnSpc>
                <a:spcPct val="90000"/>
              </a:lnSpc>
              <a:spcBef>
                <a:spcPct val="0"/>
              </a:spcBef>
              <a:spcAft>
                <a:spcPct val="0"/>
              </a:spcAft>
              <a:defRPr sz="4000">
                <a:solidFill>
                  <a:srgbClr val="404040"/>
                </a:solidFill>
                <a:latin typeface="Verdana" panose="020B0604030504040204" pitchFamily="34" charset="0"/>
              </a:defRPr>
            </a:lvl7pPr>
            <a:lvl8pPr marL="1371600" algn="l" defTabSz="1319213" rtl="0" fontAlgn="base">
              <a:lnSpc>
                <a:spcPct val="90000"/>
              </a:lnSpc>
              <a:spcBef>
                <a:spcPct val="0"/>
              </a:spcBef>
              <a:spcAft>
                <a:spcPct val="0"/>
              </a:spcAft>
              <a:defRPr sz="4000">
                <a:solidFill>
                  <a:srgbClr val="404040"/>
                </a:solidFill>
                <a:latin typeface="Verdana" panose="020B0604030504040204" pitchFamily="34" charset="0"/>
              </a:defRPr>
            </a:lvl8pPr>
            <a:lvl9pPr marL="1828800" algn="l" defTabSz="1319213" rtl="0" fontAlgn="base">
              <a:lnSpc>
                <a:spcPct val="90000"/>
              </a:lnSpc>
              <a:spcBef>
                <a:spcPct val="0"/>
              </a:spcBef>
              <a:spcAft>
                <a:spcPct val="0"/>
              </a:spcAft>
              <a:defRPr sz="4000">
                <a:solidFill>
                  <a:srgbClr val="404040"/>
                </a:solidFill>
                <a:latin typeface="Verdana" panose="020B0604030504040204" pitchFamily="34" charset="0"/>
              </a:defRPr>
            </a:lvl9pPr>
          </a:lstStyle>
          <a:p>
            <a:pPr algn="ctr" defTabSz="742896" eaLnBrk="1" fontAlgn="auto" hangingPunct="1">
              <a:spcAft>
                <a:spcPts val="0"/>
              </a:spcAft>
              <a:defRPr/>
            </a:pPr>
            <a:endParaRPr lang="en-AU" sz="3800" b="1" dirty="0">
              <a:solidFill>
                <a:schemeClr val="bg1"/>
              </a:solidFill>
              <a:latin typeface="Open Sans"/>
            </a:endParaRPr>
          </a:p>
          <a:p>
            <a:pPr algn="ctr" defTabSz="742896" eaLnBrk="1" fontAlgn="auto" hangingPunct="1">
              <a:spcAft>
                <a:spcPts val="0"/>
              </a:spcAft>
              <a:defRPr/>
            </a:pPr>
            <a:endParaRPr lang="en-AU" sz="2000" b="1" dirty="0">
              <a:solidFill>
                <a:schemeClr val="bg1"/>
              </a:solidFill>
              <a:latin typeface="Open Sans"/>
            </a:endParaRPr>
          </a:p>
          <a:p>
            <a:pPr algn="ctr" defTabSz="742896" eaLnBrk="1" fontAlgn="auto" hangingPunct="1">
              <a:spcAft>
                <a:spcPts val="0"/>
              </a:spcAft>
              <a:defRPr/>
            </a:pPr>
            <a:r>
              <a:rPr lang="en-AU" sz="3800" b="1" dirty="0">
                <a:solidFill>
                  <a:schemeClr val="bg1"/>
                </a:solidFill>
                <a:latin typeface="Open Sans" panose="020B0606030504020204"/>
                <a:hlinkClick r:id="rId4">
                  <a:extLst>
                    <a:ext uri="{A12FA001-AC4F-418D-AE19-62706E023703}">
                      <ahyp:hlinkClr xmlns:ahyp="http://schemas.microsoft.com/office/drawing/2018/hyperlinkcolor" val="tx"/>
                    </a:ext>
                  </a:extLst>
                </a:hlinkClick>
              </a:rPr>
              <a:t>https://www.ripe.net/survey2019</a:t>
            </a:r>
            <a:endParaRPr lang="en-AU" sz="3800" b="1" dirty="0">
              <a:solidFill>
                <a:schemeClr val="bg1"/>
              </a:solidFill>
              <a:latin typeface="Open Sans" panose="020B0606030504020204"/>
            </a:endParaRPr>
          </a:p>
          <a:p>
            <a:pPr algn="ctr" defTabSz="742896" eaLnBrk="1" fontAlgn="auto" hangingPunct="1">
              <a:spcAft>
                <a:spcPts val="0"/>
              </a:spcAft>
              <a:defRPr/>
            </a:pPr>
            <a:endParaRPr lang="en-AU" sz="3800" b="1" dirty="0">
              <a:solidFill>
                <a:schemeClr val="bg1"/>
              </a:solidFill>
              <a:latin typeface="Open Sans" panose="020B0606030504020204"/>
            </a:endParaRPr>
          </a:p>
        </p:txBody>
      </p:sp>
      <p:pic>
        <p:nvPicPr>
          <p:cNvPr id="20" name="Picture 19">
            <a:extLst>
              <a:ext uri="{FF2B5EF4-FFF2-40B4-BE49-F238E27FC236}">
                <a16:creationId xmlns:a16="http://schemas.microsoft.com/office/drawing/2014/main" id="{F2AA6815-2CF7-4DA2-BA27-E0E1D2E9D5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624" y="4620669"/>
            <a:ext cx="1564481" cy="380405"/>
          </a:xfrm>
          <a:prstGeom prst="rect">
            <a:avLst/>
          </a:prstGeom>
        </p:spPr>
      </p:pic>
      <p:pic>
        <p:nvPicPr>
          <p:cNvPr id="21" name="Picture 20" descr="A close up of a sign&#10;&#10;Description automatically generated">
            <a:extLst>
              <a:ext uri="{FF2B5EF4-FFF2-40B4-BE49-F238E27FC236}">
                <a16:creationId xmlns:a16="http://schemas.microsoft.com/office/drawing/2014/main" id="{D8CAF111-FCC6-4C19-A495-1FDDD85A25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0254" y="4589762"/>
            <a:ext cx="951750" cy="442564"/>
          </a:xfrm>
          <a:prstGeom prst="rect">
            <a:avLst/>
          </a:prstGeom>
        </p:spPr>
      </p:pic>
    </p:spTree>
    <p:extLst>
      <p:ext uri="{BB962C8B-B14F-4D97-AF65-F5344CB8AC3E}">
        <p14:creationId xmlns:p14="http://schemas.microsoft.com/office/powerpoint/2010/main" val="2954835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uilding, white, dark, sitting&#10;&#10;Description automatically generated">
            <a:extLst>
              <a:ext uri="{FF2B5EF4-FFF2-40B4-BE49-F238E27FC236}">
                <a16:creationId xmlns:a16="http://schemas.microsoft.com/office/drawing/2014/main" id="{70C5B935-DF07-4BB6-8632-33E099CF7D4F}"/>
              </a:ext>
            </a:extLst>
          </p:cNvPr>
          <p:cNvPicPr>
            <a:picLocks noChangeAspect="1"/>
          </p:cNvPicPr>
          <p:nvPr/>
        </p:nvPicPr>
        <p:blipFill rotWithShape="1">
          <a:blip r:embed="rId3">
            <a:extLst>
              <a:ext uri="{28A0092B-C50C-407E-A947-70E740481C1C}">
                <a14:useLocalDpi xmlns:a14="http://schemas.microsoft.com/office/drawing/2010/main" val="0"/>
              </a:ext>
            </a:extLst>
          </a:blip>
          <a:srcRect b="14028"/>
          <a:stretch/>
        </p:blipFill>
        <p:spPr>
          <a:xfrm>
            <a:off x="0" y="0"/>
            <a:ext cx="9144000" cy="4421981"/>
          </a:xfrm>
          <a:prstGeom prst="rect">
            <a:avLst/>
          </a:prstGeom>
        </p:spPr>
      </p:pic>
      <p:sp>
        <p:nvSpPr>
          <p:cNvPr id="11" name="Rectangle 10">
            <a:extLst>
              <a:ext uri="{FF2B5EF4-FFF2-40B4-BE49-F238E27FC236}">
                <a16:creationId xmlns:a16="http://schemas.microsoft.com/office/drawing/2014/main" id="{6F768A50-A2F9-4A38-994A-0C6581B0DE15}"/>
              </a:ext>
            </a:extLst>
          </p:cNvPr>
          <p:cNvSpPr/>
          <p:nvPr/>
        </p:nvSpPr>
        <p:spPr>
          <a:xfrm>
            <a:off x="0" y="-28132"/>
            <a:ext cx="9143999" cy="4478243"/>
          </a:xfrm>
          <a:prstGeom prst="rect">
            <a:avLst/>
          </a:prstGeom>
          <a:solidFill>
            <a:srgbClr val="132048">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AU" sz="1013"/>
          </a:p>
        </p:txBody>
      </p:sp>
      <p:sp>
        <p:nvSpPr>
          <p:cNvPr id="19" name="Title 2">
            <a:extLst>
              <a:ext uri="{FF2B5EF4-FFF2-40B4-BE49-F238E27FC236}">
                <a16:creationId xmlns:a16="http://schemas.microsoft.com/office/drawing/2014/main" id="{E85877E4-61A5-4C6C-8117-961B54C2D0B7}"/>
              </a:ext>
            </a:extLst>
          </p:cNvPr>
          <p:cNvSpPr txBox="1">
            <a:spLocks/>
          </p:cNvSpPr>
          <p:nvPr/>
        </p:nvSpPr>
        <p:spPr>
          <a:xfrm>
            <a:off x="3139795" y="1969324"/>
            <a:ext cx="2864411" cy="602425"/>
          </a:xfrm>
          <a:prstGeom prst="rect">
            <a:avLst/>
          </a:prstGeom>
        </p:spPr>
        <p:txBody>
          <a:bodyPr>
            <a:noAutofit/>
          </a:bodyPr>
          <a:lstStyle>
            <a:lvl1pPr algn="l" defTabSz="1319213" rtl="0" eaLnBrk="0" fontAlgn="base" hangingPunct="0">
              <a:lnSpc>
                <a:spcPct val="90000"/>
              </a:lnSpc>
              <a:spcBef>
                <a:spcPct val="0"/>
              </a:spcBef>
              <a:spcAft>
                <a:spcPct val="0"/>
              </a:spcAft>
              <a:defRPr sz="2800" kern="1200" spc="-43">
                <a:solidFill>
                  <a:srgbClr val="404040"/>
                </a:solidFill>
                <a:latin typeface="Arial" panose="020B0604020202020204" pitchFamily="34" charset="0"/>
                <a:ea typeface="+mj-ea"/>
                <a:cs typeface="Arial" panose="020B0604020202020204" pitchFamily="34" charset="0"/>
              </a:defRPr>
            </a:lvl1pPr>
            <a:lvl2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2pPr>
            <a:lvl3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3pPr>
            <a:lvl4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4pPr>
            <a:lvl5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5pPr>
            <a:lvl6pPr marL="457200" algn="l" defTabSz="1319213" rtl="0" fontAlgn="base">
              <a:lnSpc>
                <a:spcPct val="90000"/>
              </a:lnSpc>
              <a:spcBef>
                <a:spcPct val="0"/>
              </a:spcBef>
              <a:spcAft>
                <a:spcPct val="0"/>
              </a:spcAft>
              <a:defRPr sz="4000">
                <a:solidFill>
                  <a:srgbClr val="404040"/>
                </a:solidFill>
                <a:latin typeface="Verdana" panose="020B0604030504040204" pitchFamily="34" charset="0"/>
              </a:defRPr>
            </a:lvl6pPr>
            <a:lvl7pPr marL="914400" algn="l" defTabSz="1319213" rtl="0" fontAlgn="base">
              <a:lnSpc>
                <a:spcPct val="90000"/>
              </a:lnSpc>
              <a:spcBef>
                <a:spcPct val="0"/>
              </a:spcBef>
              <a:spcAft>
                <a:spcPct val="0"/>
              </a:spcAft>
              <a:defRPr sz="4000">
                <a:solidFill>
                  <a:srgbClr val="404040"/>
                </a:solidFill>
                <a:latin typeface="Verdana" panose="020B0604030504040204" pitchFamily="34" charset="0"/>
              </a:defRPr>
            </a:lvl7pPr>
            <a:lvl8pPr marL="1371600" algn="l" defTabSz="1319213" rtl="0" fontAlgn="base">
              <a:lnSpc>
                <a:spcPct val="90000"/>
              </a:lnSpc>
              <a:spcBef>
                <a:spcPct val="0"/>
              </a:spcBef>
              <a:spcAft>
                <a:spcPct val="0"/>
              </a:spcAft>
              <a:defRPr sz="4000">
                <a:solidFill>
                  <a:srgbClr val="404040"/>
                </a:solidFill>
                <a:latin typeface="Verdana" panose="020B0604030504040204" pitchFamily="34" charset="0"/>
              </a:defRPr>
            </a:lvl8pPr>
            <a:lvl9pPr marL="1828800" algn="l" defTabSz="1319213" rtl="0" fontAlgn="base">
              <a:lnSpc>
                <a:spcPct val="90000"/>
              </a:lnSpc>
              <a:spcBef>
                <a:spcPct val="0"/>
              </a:spcBef>
              <a:spcAft>
                <a:spcPct val="0"/>
              </a:spcAft>
              <a:defRPr sz="4000">
                <a:solidFill>
                  <a:srgbClr val="404040"/>
                </a:solidFill>
                <a:latin typeface="Verdana" panose="020B0604030504040204" pitchFamily="34" charset="0"/>
              </a:defRPr>
            </a:lvl9pPr>
          </a:lstStyle>
          <a:p>
            <a:pPr algn="ctr" defTabSz="742896" eaLnBrk="1" fontAlgn="auto" hangingPunct="1">
              <a:spcAft>
                <a:spcPts val="0"/>
              </a:spcAft>
              <a:defRPr/>
            </a:pPr>
            <a:r>
              <a:rPr lang="en-AU" sz="3800" b="1" dirty="0">
                <a:solidFill>
                  <a:schemeClr val="bg1"/>
                </a:solidFill>
                <a:latin typeface="Open Sans"/>
              </a:rPr>
              <a:t>Questions?</a:t>
            </a:r>
          </a:p>
        </p:txBody>
      </p:sp>
      <p:pic>
        <p:nvPicPr>
          <p:cNvPr id="20" name="Picture 19">
            <a:extLst>
              <a:ext uri="{FF2B5EF4-FFF2-40B4-BE49-F238E27FC236}">
                <a16:creationId xmlns:a16="http://schemas.microsoft.com/office/drawing/2014/main" id="{F2AA6815-2CF7-4DA2-BA27-E0E1D2E9D5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624" y="4620669"/>
            <a:ext cx="1564481" cy="380405"/>
          </a:xfrm>
          <a:prstGeom prst="rect">
            <a:avLst/>
          </a:prstGeom>
        </p:spPr>
      </p:pic>
      <p:pic>
        <p:nvPicPr>
          <p:cNvPr id="21" name="Picture 20" descr="A close up of a sign&#10;&#10;Description automatically generated">
            <a:extLst>
              <a:ext uri="{FF2B5EF4-FFF2-40B4-BE49-F238E27FC236}">
                <a16:creationId xmlns:a16="http://schemas.microsoft.com/office/drawing/2014/main" id="{D8CAF111-FCC6-4C19-A495-1FDDD85A2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0254" y="4589762"/>
            <a:ext cx="951750" cy="442564"/>
          </a:xfrm>
          <a:prstGeom prst="rect">
            <a:avLst/>
          </a:prstGeom>
        </p:spPr>
      </p:pic>
    </p:spTree>
    <p:extLst>
      <p:ext uri="{BB962C8B-B14F-4D97-AF65-F5344CB8AC3E}">
        <p14:creationId xmlns:p14="http://schemas.microsoft.com/office/powerpoint/2010/main" val="2674573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DA1CFD-D7EE-4B42-8650-73861EF86BA2}"/>
              </a:ext>
            </a:extLst>
          </p:cNvPr>
          <p:cNvSpPr/>
          <p:nvPr/>
        </p:nvSpPr>
        <p:spPr>
          <a:xfrm>
            <a:off x="0" y="0"/>
            <a:ext cx="9144000" cy="5143500"/>
          </a:xfrm>
          <a:prstGeom prst="rect">
            <a:avLst/>
          </a:prstGeom>
          <a:solidFill>
            <a:srgbClr val="132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AU" sz="1013"/>
          </a:p>
        </p:txBody>
      </p:sp>
      <p:sp>
        <p:nvSpPr>
          <p:cNvPr id="8" name="TextBox 7">
            <a:extLst>
              <a:ext uri="{FF2B5EF4-FFF2-40B4-BE49-F238E27FC236}">
                <a16:creationId xmlns:a16="http://schemas.microsoft.com/office/drawing/2014/main" id="{F6DB6AEF-88B6-468C-934D-235BA99F20FB}"/>
              </a:ext>
            </a:extLst>
          </p:cNvPr>
          <p:cNvSpPr txBox="1"/>
          <p:nvPr/>
        </p:nvSpPr>
        <p:spPr>
          <a:xfrm>
            <a:off x="478658" y="658288"/>
            <a:ext cx="8485342" cy="4264694"/>
          </a:xfrm>
          <a:prstGeom prst="rect">
            <a:avLst/>
          </a:prstGeom>
          <a:noFill/>
        </p:spPr>
        <p:txBody>
          <a:bodyPr wrap="square" rtlCol="0">
            <a:spAutoFit/>
          </a:bodyPr>
          <a:lstStyle/>
          <a:p>
            <a:pPr marL="160735" indent="-160735">
              <a:spcAft>
                <a:spcPts val="675"/>
              </a:spcAft>
              <a:buFont typeface="Arial" panose="020B0604020202020204" pitchFamily="34" charset="0"/>
              <a:buChar char="•"/>
            </a:pPr>
            <a:r>
              <a:rPr lang="en-AU" altLang="en-US" sz="1300" dirty="0">
                <a:solidFill>
                  <a:schemeClr val="bg1"/>
                </a:solidFill>
                <a:latin typeface="Open Sans" panose="020B0606030504020204"/>
                <a:cs typeface="Calibri Light" panose="020F0302020204030204" pitchFamily="34" charset="0"/>
              </a:rPr>
              <a:t>The RIPE NCC Member survey was conducted from 24</a:t>
            </a:r>
            <a:r>
              <a:rPr lang="en-AU" altLang="en-US" sz="1300" baseline="30000" dirty="0">
                <a:solidFill>
                  <a:schemeClr val="bg1"/>
                </a:solidFill>
                <a:latin typeface="Open Sans" panose="020B0606030504020204"/>
                <a:cs typeface="Calibri Light" panose="020F0302020204030204" pitchFamily="34" charset="0"/>
              </a:rPr>
              <a:t>th</a:t>
            </a:r>
            <a:r>
              <a:rPr lang="en-AU" altLang="en-US" sz="1300" dirty="0">
                <a:solidFill>
                  <a:schemeClr val="bg1"/>
                </a:solidFill>
                <a:latin typeface="Open Sans" panose="020B0606030504020204"/>
                <a:cs typeface="Calibri Light" panose="020F0302020204030204" pitchFamily="34" charset="0"/>
              </a:rPr>
              <a:t> May to 30 June 2019</a:t>
            </a:r>
          </a:p>
          <a:p>
            <a:pPr marL="160735" indent="-160735">
              <a:spcAft>
                <a:spcPts val="675"/>
              </a:spcAft>
              <a:buFont typeface="Arial" panose="020B0604020202020204" pitchFamily="34" charset="0"/>
              <a:buChar char="•"/>
            </a:pPr>
            <a:r>
              <a:rPr lang="en-AU" sz="1300" dirty="0">
                <a:solidFill>
                  <a:schemeClr val="bg1"/>
                </a:solidFill>
                <a:latin typeface="Open Sans" panose="020B0606030504020204"/>
                <a:cs typeface="Calibri Light" panose="020F0302020204030204" pitchFamily="34" charset="0"/>
              </a:rPr>
              <a:t>4,161 eligible responses received, an increase of 36% from the 2016 Member survey</a:t>
            </a:r>
          </a:p>
          <a:p>
            <a:pPr marL="160735" indent="-160735">
              <a:spcAft>
                <a:spcPts val="675"/>
              </a:spcAft>
              <a:buFont typeface="Arial" panose="020B0604020202020204" pitchFamily="34" charset="0"/>
              <a:buChar char="•"/>
            </a:pPr>
            <a:r>
              <a:rPr lang="en-AU" sz="1300" dirty="0">
                <a:solidFill>
                  <a:schemeClr val="bg1"/>
                </a:solidFill>
                <a:latin typeface="Open Sans" panose="020B0606030504020204"/>
                <a:cs typeface="Calibri Light" panose="020F0302020204030204" pitchFamily="34" charset="0"/>
              </a:rPr>
              <a:t>Survey fielded in nine (9) languages:</a:t>
            </a:r>
          </a:p>
          <a:p>
            <a:pPr>
              <a:spcAft>
                <a:spcPts val="675"/>
              </a:spcAft>
            </a:pPr>
            <a:endParaRPr lang="en-AU" sz="400" dirty="0">
              <a:solidFill>
                <a:schemeClr val="bg1"/>
              </a:solidFill>
              <a:latin typeface="Open Sans" panose="020B0606030504020204"/>
              <a:cs typeface="Calibri Light" panose="020F0302020204030204" pitchFamily="34" charset="0"/>
            </a:endParaRPr>
          </a:p>
          <a:p>
            <a:pPr marL="417910" lvl="1" indent="-160735">
              <a:spcAft>
                <a:spcPts val="600"/>
              </a:spcAft>
              <a:buClr>
                <a:srgbClr val="FF6B00"/>
              </a:buClr>
              <a:buFont typeface="Arial" panose="020B0604020202020204" pitchFamily="34" charset="0"/>
              <a:buChar char="•"/>
            </a:pPr>
            <a:r>
              <a:rPr lang="en-AU" sz="1100" dirty="0">
                <a:solidFill>
                  <a:schemeClr val="bg1"/>
                </a:solidFill>
                <a:latin typeface="Open Sans" panose="020B0606030504020204"/>
                <a:cs typeface="Calibri Light" panose="020F0302020204030204" pitchFamily="34" charset="0"/>
              </a:rPr>
              <a:t>Arabic</a:t>
            </a:r>
          </a:p>
          <a:p>
            <a:pPr marL="417910" lvl="1" indent="-160735">
              <a:spcAft>
                <a:spcPts val="600"/>
              </a:spcAft>
              <a:buClr>
                <a:srgbClr val="FF6B00"/>
              </a:buClr>
              <a:buFont typeface="Arial" panose="020B0604020202020204" pitchFamily="34" charset="0"/>
              <a:buChar char="•"/>
            </a:pPr>
            <a:r>
              <a:rPr lang="en-AU" sz="1100" dirty="0">
                <a:solidFill>
                  <a:schemeClr val="bg1"/>
                </a:solidFill>
                <a:latin typeface="Open Sans" panose="020B0606030504020204"/>
                <a:cs typeface="Calibri Light" panose="020F0302020204030204" pitchFamily="34" charset="0"/>
              </a:rPr>
              <a:t>English</a:t>
            </a:r>
          </a:p>
          <a:p>
            <a:pPr marL="417910" lvl="1" indent="-160735">
              <a:spcAft>
                <a:spcPts val="600"/>
              </a:spcAft>
              <a:buClr>
                <a:srgbClr val="FF6B00"/>
              </a:buClr>
              <a:buFont typeface="Arial" panose="020B0604020202020204" pitchFamily="34" charset="0"/>
              <a:buChar char="•"/>
            </a:pPr>
            <a:r>
              <a:rPr lang="en-AU" sz="1100" dirty="0">
                <a:solidFill>
                  <a:schemeClr val="bg1"/>
                </a:solidFill>
                <a:latin typeface="Open Sans" panose="020B0606030504020204"/>
                <a:cs typeface="Calibri Light" panose="020F0302020204030204" pitchFamily="34" charset="0"/>
              </a:rPr>
              <a:t>Farsi</a:t>
            </a:r>
          </a:p>
          <a:p>
            <a:pPr marL="417910" lvl="1" indent="-160735">
              <a:spcAft>
                <a:spcPts val="600"/>
              </a:spcAft>
              <a:buClr>
                <a:srgbClr val="FF6B00"/>
              </a:buClr>
              <a:buFont typeface="Arial" panose="020B0604020202020204" pitchFamily="34" charset="0"/>
              <a:buChar char="•"/>
            </a:pPr>
            <a:r>
              <a:rPr lang="en-AU" sz="1100" dirty="0">
                <a:solidFill>
                  <a:schemeClr val="bg1"/>
                </a:solidFill>
                <a:latin typeface="Open Sans" panose="020B0606030504020204"/>
                <a:cs typeface="Calibri Light" panose="020F0302020204030204" pitchFamily="34" charset="0"/>
              </a:rPr>
              <a:t>French</a:t>
            </a:r>
          </a:p>
          <a:p>
            <a:pPr marL="417910" lvl="1" indent="-160735">
              <a:spcAft>
                <a:spcPts val="600"/>
              </a:spcAft>
              <a:buClr>
                <a:srgbClr val="FF6B00"/>
              </a:buClr>
              <a:buFont typeface="Arial" panose="020B0604020202020204" pitchFamily="34" charset="0"/>
              <a:buChar char="•"/>
            </a:pPr>
            <a:r>
              <a:rPr lang="en-AU" sz="1100" dirty="0">
                <a:solidFill>
                  <a:schemeClr val="bg1"/>
                </a:solidFill>
                <a:latin typeface="Open Sans" panose="020B0606030504020204"/>
                <a:cs typeface="Calibri Light" panose="020F0302020204030204" pitchFamily="34" charset="0"/>
              </a:rPr>
              <a:t>Italian</a:t>
            </a:r>
          </a:p>
          <a:p>
            <a:pPr marL="417910" lvl="1" indent="-160735">
              <a:spcAft>
                <a:spcPts val="600"/>
              </a:spcAft>
              <a:buClr>
                <a:srgbClr val="FF6B00"/>
              </a:buClr>
              <a:buFont typeface="Arial" panose="020B0604020202020204" pitchFamily="34" charset="0"/>
              <a:buChar char="•"/>
            </a:pPr>
            <a:r>
              <a:rPr lang="en-AU" sz="1100" dirty="0">
                <a:solidFill>
                  <a:schemeClr val="bg1"/>
                </a:solidFill>
                <a:latin typeface="Open Sans" panose="020B0606030504020204"/>
                <a:cs typeface="Calibri Light" panose="020F0302020204030204" pitchFamily="34" charset="0"/>
              </a:rPr>
              <a:t>Polish</a:t>
            </a:r>
          </a:p>
          <a:p>
            <a:pPr marL="417910" lvl="1" indent="-160735">
              <a:spcAft>
                <a:spcPts val="600"/>
              </a:spcAft>
              <a:buClr>
                <a:srgbClr val="FF6B00"/>
              </a:buClr>
              <a:buFont typeface="Arial" panose="020B0604020202020204" pitchFamily="34" charset="0"/>
              <a:buChar char="•"/>
            </a:pPr>
            <a:r>
              <a:rPr lang="en-AU" sz="1100" dirty="0">
                <a:solidFill>
                  <a:schemeClr val="bg1"/>
                </a:solidFill>
                <a:latin typeface="Open Sans" panose="020B0606030504020204"/>
                <a:cs typeface="Calibri Light" panose="020F0302020204030204" pitchFamily="34" charset="0"/>
              </a:rPr>
              <a:t>Russian</a:t>
            </a:r>
          </a:p>
          <a:p>
            <a:pPr marL="417910" lvl="1" indent="-160735">
              <a:spcAft>
                <a:spcPts val="600"/>
              </a:spcAft>
              <a:buClr>
                <a:srgbClr val="FF6B00"/>
              </a:buClr>
              <a:buFont typeface="Arial" panose="020B0604020202020204" pitchFamily="34" charset="0"/>
              <a:buChar char="•"/>
            </a:pPr>
            <a:r>
              <a:rPr lang="en-AU" sz="1100" dirty="0">
                <a:solidFill>
                  <a:schemeClr val="bg1"/>
                </a:solidFill>
                <a:latin typeface="Open Sans" panose="020B0606030504020204"/>
                <a:cs typeface="Calibri Light" panose="020F0302020204030204" pitchFamily="34" charset="0"/>
              </a:rPr>
              <a:t>Spanish</a:t>
            </a:r>
          </a:p>
          <a:p>
            <a:pPr marL="417910" lvl="1" indent="-160735">
              <a:spcAft>
                <a:spcPts val="600"/>
              </a:spcAft>
              <a:buClr>
                <a:srgbClr val="FF6B00"/>
              </a:buClr>
              <a:buFont typeface="Arial" panose="020B0604020202020204" pitchFamily="34" charset="0"/>
              <a:buChar char="•"/>
            </a:pPr>
            <a:r>
              <a:rPr lang="en-AU" sz="1100" dirty="0">
                <a:solidFill>
                  <a:schemeClr val="bg1"/>
                </a:solidFill>
                <a:latin typeface="Open Sans" panose="020B0606030504020204"/>
                <a:cs typeface="Calibri Light" panose="020F0302020204030204" pitchFamily="34" charset="0"/>
              </a:rPr>
              <a:t>Turkish</a:t>
            </a:r>
          </a:p>
          <a:p>
            <a:pPr marL="160735" indent="-160735">
              <a:spcAft>
                <a:spcPts val="675"/>
              </a:spcAft>
              <a:buFont typeface="Arial" panose="020B0604020202020204" pitchFamily="34" charset="0"/>
              <a:buChar char="•"/>
            </a:pPr>
            <a:endParaRPr lang="en-AU" sz="1013" dirty="0">
              <a:solidFill>
                <a:schemeClr val="bg1"/>
              </a:solidFill>
              <a:latin typeface="Open Sans" panose="020B0606030504020204"/>
              <a:cs typeface="Calibri Light" panose="020F0302020204030204" pitchFamily="34" charset="0"/>
            </a:endParaRPr>
          </a:p>
          <a:p>
            <a:pPr marL="160735" indent="-160735">
              <a:spcAft>
                <a:spcPts val="675"/>
              </a:spcAft>
              <a:buFont typeface="Arial" panose="020B0604020202020204" pitchFamily="34" charset="0"/>
              <a:buChar char="•"/>
            </a:pPr>
            <a:r>
              <a:rPr lang="en-AU" sz="1300" dirty="0">
                <a:solidFill>
                  <a:schemeClr val="bg1"/>
                </a:solidFill>
                <a:latin typeface="Open Sans" panose="020B0606030504020204"/>
                <a:cs typeface="Calibri Light" panose="020F0302020204030204" pitchFamily="34" charset="0"/>
              </a:rPr>
              <a:t>44% of responses were completed in a language other than English</a:t>
            </a:r>
          </a:p>
          <a:p>
            <a:pPr marL="160735" indent="-160735">
              <a:spcAft>
                <a:spcPts val="675"/>
              </a:spcAft>
              <a:buFont typeface="Arial" panose="020B0604020202020204" pitchFamily="34" charset="0"/>
              <a:buChar char="•"/>
            </a:pPr>
            <a:r>
              <a:rPr lang="en-GB" sz="1300" dirty="0">
                <a:solidFill>
                  <a:schemeClr val="bg1"/>
                </a:solidFill>
                <a:latin typeface="Open Sans" panose="020B0606030504020204"/>
                <a:cs typeface="Calibri Light" panose="020F0302020204030204" pitchFamily="34" charset="0"/>
              </a:rPr>
              <a:t>Over half (52%) of the responses were from Western Europe, 17% from the ENOG region and 12% from the Middle East. Seven percent (7%) of responses were from each of Eastern Europe and South East Europe regions.</a:t>
            </a:r>
          </a:p>
        </p:txBody>
      </p:sp>
      <p:sp>
        <p:nvSpPr>
          <p:cNvPr id="13" name="Title 2">
            <a:extLst>
              <a:ext uri="{FF2B5EF4-FFF2-40B4-BE49-F238E27FC236}">
                <a16:creationId xmlns:a16="http://schemas.microsoft.com/office/drawing/2014/main" id="{1D7853B9-1D1E-4CAA-97EE-1A37E88EAEB0}"/>
              </a:ext>
            </a:extLst>
          </p:cNvPr>
          <p:cNvSpPr txBox="1">
            <a:spLocks/>
          </p:cNvSpPr>
          <p:nvPr/>
        </p:nvSpPr>
        <p:spPr>
          <a:xfrm>
            <a:off x="478658" y="172365"/>
            <a:ext cx="5338667" cy="333552"/>
          </a:xfrm>
          <a:prstGeom prst="rect">
            <a:avLst/>
          </a:prstGeom>
        </p:spPr>
        <p:txBody>
          <a:bodyPr>
            <a:noAutofit/>
          </a:bodyPr>
          <a:lstStyle>
            <a:lvl1pPr algn="l" defTabSz="1319213" rtl="0" eaLnBrk="0" fontAlgn="base" hangingPunct="0">
              <a:lnSpc>
                <a:spcPct val="90000"/>
              </a:lnSpc>
              <a:spcBef>
                <a:spcPct val="0"/>
              </a:spcBef>
              <a:spcAft>
                <a:spcPct val="0"/>
              </a:spcAft>
              <a:defRPr sz="2800" kern="1200" spc="-43">
                <a:solidFill>
                  <a:srgbClr val="404040"/>
                </a:solidFill>
                <a:latin typeface="Arial" panose="020B0604020202020204" pitchFamily="34" charset="0"/>
                <a:ea typeface="+mj-ea"/>
                <a:cs typeface="Arial" panose="020B0604020202020204" pitchFamily="34" charset="0"/>
              </a:defRPr>
            </a:lvl1pPr>
            <a:lvl2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2pPr>
            <a:lvl3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3pPr>
            <a:lvl4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4pPr>
            <a:lvl5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5pPr>
            <a:lvl6pPr marL="457200" algn="l" defTabSz="1319213" rtl="0" fontAlgn="base">
              <a:lnSpc>
                <a:spcPct val="90000"/>
              </a:lnSpc>
              <a:spcBef>
                <a:spcPct val="0"/>
              </a:spcBef>
              <a:spcAft>
                <a:spcPct val="0"/>
              </a:spcAft>
              <a:defRPr sz="4000">
                <a:solidFill>
                  <a:srgbClr val="404040"/>
                </a:solidFill>
                <a:latin typeface="Verdana" panose="020B0604030504040204" pitchFamily="34" charset="0"/>
              </a:defRPr>
            </a:lvl6pPr>
            <a:lvl7pPr marL="914400" algn="l" defTabSz="1319213" rtl="0" fontAlgn="base">
              <a:lnSpc>
                <a:spcPct val="90000"/>
              </a:lnSpc>
              <a:spcBef>
                <a:spcPct val="0"/>
              </a:spcBef>
              <a:spcAft>
                <a:spcPct val="0"/>
              </a:spcAft>
              <a:defRPr sz="4000">
                <a:solidFill>
                  <a:srgbClr val="404040"/>
                </a:solidFill>
                <a:latin typeface="Verdana" panose="020B0604030504040204" pitchFamily="34" charset="0"/>
              </a:defRPr>
            </a:lvl7pPr>
            <a:lvl8pPr marL="1371600" algn="l" defTabSz="1319213" rtl="0" fontAlgn="base">
              <a:lnSpc>
                <a:spcPct val="90000"/>
              </a:lnSpc>
              <a:spcBef>
                <a:spcPct val="0"/>
              </a:spcBef>
              <a:spcAft>
                <a:spcPct val="0"/>
              </a:spcAft>
              <a:defRPr sz="4000">
                <a:solidFill>
                  <a:srgbClr val="404040"/>
                </a:solidFill>
                <a:latin typeface="Verdana" panose="020B0604030504040204" pitchFamily="34" charset="0"/>
              </a:defRPr>
            </a:lvl8pPr>
            <a:lvl9pPr marL="1828800" algn="l" defTabSz="1319213" rtl="0" fontAlgn="base">
              <a:lnSpc>
                <a:spcPct val="90000"/>
              </a:lnSpc>
              <a:spcBef>
                <a:spcPct val="0"/>
              </a:spcBef>
              <a:spcAft>
                <a:spcPct val="0"/>
              </a:spcAft>
              <a:defRPr sz="4000">
                <a:solidFill>
                  <a:srgbClr val="404040"/>
                </a:solidFill>
                <a:latin typeface="Verdana" panose="020B0604030504040204" pitchFamily="34" charset="0"/>
              </a:defRPr>
            </a:lvl9pPr>
          </a:lstStyle>
          <a:p>
            <a:pPr defTabSz="742896" eaLnBrk="1" fontAlgn="auto" hangingPunct="1">
              <a:spcAft>
                <a:spcPts val="0"/>
              </a:spcAft>
              <a:defRPr/>
            </a:pPr>
            <a:r>
              <a:rPr lang="en-AU" sz="2400" b="1" dirty="0">
                <a:solidFill>
                  <a:schemeClr val="bg1"/>
                </a:solidFill>
                <a:latin typeface="Open Sans"/>
              </a:rPr>
              <a:t>Introduction </a:t>
            </a:r>
            <a:r>
              <a:rPr lang="en-AU" sz="2400" b="1" dirty="0">
                <a:solidFill>
                  <a:srgbClr val="FF6B00"/>
                </a:solidFill>
                <a:latin typeface="Open Sans"/>
              </a:rPr>
              <a:t>&amp;</a:t>
            </a:r>
            <a:r>
              <a:rPr lang="en-AU" sz="2400" b="1" dirty="0">
                <a:solidFill>
                  <a:schemeClr val="bg1"/>
                </a:solidFill>
                <a:latin typeface="Open Sans"/>
              </a:rPr>
              <a:t> Methodology</a:t>
            </a:r>
          </a:p>
        </p:txBody>
      </p:sp>
      <p:sp>
        <p:nvSpPr>
          <p:cNvPr id="5" name="Right Triangle 4">
            <a:extLst>
              <a:ext uri="{FF2B5EF4-FFF2-40B4-BE49-F238E27FC236}">
                <a16:creationId xmlns:a16="http://schemas.microsoft.com/office/drawing/2014/main" id="{51525ADD-6715-4F4E-A18A-4FA2C0E2FB19}"/>
              </a:ext>
            </a:extLst>
          </p:cNvPr>
          <p:cNvSpPr/>
          <p:nvPr/>
        </p:nvSpPr>
        <p:spPr>
          <a:xfrm flipV="1">
            <a:off x="0" y="0"/>
            <a:ext cx="326682" cy="326682"/>
          </a:xfrm>
          <a:prstGeom prst="rtTriangle">
            <a:avLst/>
          </a:prstGeom>
          <a:solidFill>
            <a:srgbClr val="FF6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13" dirty="0">
              <a:solidFill>
                <a:prstClr val="white"/>
              </a:solidFill>
              <a:latin typeface="Calibri" panose="020F0502020204030204"/>
            </a:endParaRPr>
          </a:p>
        </p:txBody>
      </p:sp>
    </p:spTree>
    <p:extLst>
      <p:ext uri="{BB962C8B-B14F-4D97-AF65-F5344CB8AC3E}">
        <p14:creationId xmlns:p14="http://schemas.microsoft.com/office/powerpoint/2010/main" val="531794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13ACC2B-12C5-4AAD-8593-9682F257C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Rectangle 10">
            <a:extLst>
              <a:ext uri="{FF2B5EF4-FFF2-40B4-BE49-F238E27FC236}">
                <a16:creationId xmlns:a16="http://schemas.microsoft.com/office/drawing/2014/main" id="{6F768A50-A2F9-4A38-994A-0C6581B0DE15}"/>
              </a:ext>
            </a:extLst>
          </p:cNvPr>
          <p:cNvSpPr/>
          <p:nvPr/>
        </p:nvSpPr>
        <p:spPr>
          <a:xfrm>
            <a:off x="-14963" y="26"/>
            <a:ext cx="9219923" cy="5143500"/>
          </a:xfrm>
          <a:prstGeom prst="rect">
            <a:avLst/>
          </a:prstGeom>
          <a:solidFill>
            <a:srgbClr val="13204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AU" sz="1013"/>
          </a:p>
        </p:txBody>
      </p:sp>
      <p:sp>
        <p:nvSpPr>
          <p:cNvPr id="7" name="Text Placeholder 15">
            <a:extLst>
              <a:ext uri="{FF2B5EF4-FFF2-40B4-BE49-F238E27FC236}">
                <a16:creationId xmlns:a16="http://schemas.microsoft.com/office/drawing/2014/main" id="{787EA453-4EC7-40E5-AF0D-5F9356E66B73}"/>
              </a:ext>
            </a:extLst>
          </p:cNvPr>
          <p:cNvSpPr>
            <a:spLocks noGrp="1"/>
          </p:cNvSpPr>
          <p:nvPr/>
        </p:nvSpPr>
        <p:spPr>
          <a:xfrm>
            <a:off x="4572001" y="878524"/>
            <a:ext cx="3585882" cy="230832"/>
          </a:xfrm>
          <a:prstGeom prst="rect">
            <a:avLst/>
          </a:prstGeom>
          <a:noFill/>
          <a:ln>
            <a:noFill/>
          </a:ln>
        </p:spPr>
        <p:txBody>
          <a:bodyPr vert="horz" lIns="51435" tIns="25718" rIns="51435" bIns="25718" rtlCol="0" anchor="ctr">
            <a:noAutofit/>
          </a:bodyPr>
          <a:lstStyle>
            <a:lvl1pPr marL="0" indent="0" algn="ctr" defTabSz="914400" rtl="0" eaLnBrk="1" latinLnBrk="0" hangingPunct="1">
              <a:spcBef>
                <a:spcPct val="20000"/>
              </a:spcBef>
              <a:buFont typeface="Arial" pitchFamily="34" charset="0"/>
              <a:buNone/>
              <a:defRPr sz="1350" kern="1200" cap="all" baseline="0">
                <a:solidFill>
                  <a:schemeClr val="tx1">
                    <a:lumMod val="75000"/>
                  </a:schemeClr>
                </a:solidFill>
                <a:latin typeface="+mn-lt"/>
                <a:ea typeface="+mn-ea"/>
                <a:cs typeface="+mn-cs"/>
              </a:defRPr>
            </a:lvl1pPr>
            <a:lvl2pPr marL="742950" indent="-285750" algn="ctr" defTabSz="914400" rtl="0" eaLnBrk="1" latinLnBrk="0" hangingPunct="1">
              <a:spcBef>
                <a:spcPct val="20000"/>
              </a:spcBef>
              <a:buFont typeface="Arial" pitchFamily="34" charset="0"/>
              <a:buChar char="–"/>
              <a:defRPr sz="2800" kern="1200">
                <a:solidFill>
                  <a:schemeClr val="tx1">
                    <a:lumMod val="75000"/>
                  </a:schemeClr>
                </a:solidFill>
                <a:latin typeface="+mn-lt"/>
                <a:ea typeface="+mn-ea"/>
                <a:cs typeface="+mn-cs"/>
              </a:defRPr>
            </a:lvl2pPr>
            <a:lvl3pPr marL="1143000" indent="-228600" algn="ctr" defTabSz="914400" rtl="0" eaLnBrk="1" latinLnBrk="0" hangingPunct="1">
              <a:spcBef>
                <a:spcPct val="20000"/>
              </a:spcBef>
              <a:buFont typeface="Arial" pitchFamily="34" charset="0"/>
              <a:buChar char="•"/>
              <a:defRPr sz="2400" kern="1200">
                <a:solidFill>
                  <a:schemeClr val="tx1">
                    <a:lumMod val="75000"/>
                  </a:schemeClr>
                </a:solidFill>
                <a:latin typeface="+mn-lt"/>
                <a:ea typeface="+mn-ea"/>
                <a:cs typeface="+mn-cs"/>
              </a:defRPr>
            </a:lvl3pPr>
            <a:lvl4pPr marL="1600200" indent="-228600" algn="ctr" defTabSz="914400" rtl="0" eaLnBrk="1" latinLnBrk="0" hangingPunct="1">
              <a:spcBef>
                <a:spcPct val="20000"/>
              </a:spcBef>
              <a:buFont typeface="Arial" pitchFamily="34" charset="0"/>
              <a:buChar char="–"/>
              <a:defRPr sz="2000" kern="1200">
                <a:solidFill>
                  <a:schemeClr val="tx1">
                    <a:lumMod val="75000"/>
                  </a:schemeClr>
                </a:solidFill>
                <a:latin typeface="+mn-lt"/>
                <a:ea typeface="+mn-ea"/>
                <a:cs typeface="+mn-cs"/>
              </a:defRPr>
            </a:lvl4pPr>
            <a:lvl5pPr marL="2057400" indent="-228600" algn="ctr" defTabSz="914400" rtl="0" eaLnBrk="1" latinLnBrk="0" hangingPunct="1">
              <a:spcBef>
                <a:spcPct val="20000"/>
              </a:spcBef>
              <a:buFont typeface="Arial" pitchFamily="34" charset="0"/>
              <a:buChar char="»"/>
              <a:defRPr sz="20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defRPr/>
            </a:pPr>
            <a:r>
              <a:rPr lang="en-US" sz="1100" b="1" cap="none" dirty="0">
                <a:solidFill>
                  <a:schemeClr val="bg1"/>
                </a:solidFill>
                <a:latin typeface="Open Sans" panose="020B0606030504020204"/>
              </a:rPr>
              <a:t>Corporate Governance</a:t>
            </a:r>
          </a:p>
        </p:txBody>
      </p:sp>
      <p:sp>
        <p:nvSpPr>
          <p:cNvPr id="9" name="Text Placeholder 15">
            <a:extLst>
              <a:ext uri="{FF2B5EF4-FFF2-40B4-BE49-F238E27FC236}">
                <a16:creationId xmlns:a16="http://schemas.microsoft.com/office/drawing/2014/main" id="{B7795917-8E09-4963-889F-90672396D72F}"/>
              </a:ext>
            </a:extLst>
          </p:cNvPr>
          <p:cNvSpPr>
            <a:spLocks noGrp="1"/>
          </p:cNvSpPr>
          <p:nvPr/>
        </p:nvSpPr>
        <p:spPr>
          <a:xfrm>
            <a:off x="436793" y="891524"/>
            <a:ext cx="3480783" cy="218939"/>
          </a:xfrm>
          <a:prstGeom prst="rect">
            <a:avLst/>
          </a:prstGeom>
          <a:noFill/>
          <a:ln>
            <a:noFill/>
          </a:ln>
        </p:spPr>
        <p:txBody>
          <a:bodyPr vert="horz" lIns="51435" tIns="25718" rIns="51435" bIns="25718" rtlCol="0" anchor="ctr">
            <a:noAutofit/>
          </a:bodyPr>
          <a:lstStyle>
            <a:lvl1pPr marL="0" indent="0" algn="ctr" defTabSz="914400" rtl="0" eaLnBrk="1" latinLnBrk="0" hangingPunct="1">
              <a:spcBef>
                <a:spcPct val="20000"/>
              </a:spcBef>
              <a:buFont typeface="Arial" pitchFamily="34" charset="0"/>
              <a:buNone/>
              <a:defRPr sz="1350" kern="1200" cap="all" baseline="0">
                <a:solidFill>
                  <a:schemeClr val="tx1">
                    <a:lumMod val="75000"/>
                  </a:schemeClr>
                </a:solidFill>
                <a:latin typeface="+mn-lt"/>
                <a:ea typeface="+mn-ea"/>
                <a:cs typeface="+mn-cs"/>
              </a:defRPr>
            </a:lvl1pPr>
            <a:lvl2pPr marL="742950" indent="-285750" algn="ctr" defTabSz="914400" rtl="0" eaLnBrk="1" latinLnBrk="0" hangingPunct="1">
              <a:spcBef>
                <a:spcPct val="20000"/>
              </a:spcBef>
              <a:buFont typeface="Arial" pitchFamily="34" charset="0"/>
              <a:buChar char="–"/>
              <a:defRPr sz="2800" kern="1200">
                <a:solidFill>
                  <a:schemeClr val="tx1">
                    <a:lumMod val="75000"/>
                  </a:schemeClr>
                </a:solidFill>
                <a:latin typeface="+mn-lt"/>
                <a:ea typeface="+mn-ea"/>
                <a:cs typeface="+mn-cs"/>
              </a:defRPr>
            </a:lvl2pPr>
            <a:lvl3pPr marL="1143000" indent="-228600" algn="ctr" defTabSz="914400" rtl="0" eaLnBrk="1" latinLnBrk="0" hangingPunct="1">
              <a:spcBef>
                <a:spcPct val="20000"/>
              </a:spcBef>
              <a:buFont typeface="Arial" pitchFamily="34" charset="0"/>
              <a:buChar char="•"/>
              <a:defRPr sz="2400" kern="1200">
                <a:solidFill>
                  <a:schemeClr val="tx1">
                    <a:lumMod val="75000"/>
                  </a:schemeClr>
                </a:solidFill>
                <a:latin typeface="+mn-lt"/>
                <a:ea typeface="+mn-ea"/>
                <a:cs typeface="+mn-cs"/>
              </a:defRPr>
            </a:lvl3pPr>
            <a:lvl4pPr marL="1600200" indent="-228600" algn="ctr" defTabSz="914400" rtl="0" eaLnBrk="1" latinLnBrk="0" hangingPunct="1">
              <a:spcBef>
                <a:spcPct val="20000"/>
              </a:spcBef>
              <a:buFont typeface="Arial" pitchFamily="34" charset="0"/>
              <a:buChar char="–"/>
              <a:defRPr sz="2000" kern="1200">
                <a:solidFill>
                  <a:schemeClr val="tx1">
                    <a:lumMod val="75000"/>
                  </a:schemeClr>
                </a:solidFill>
                <a:latin typeface="+mn-lt"/>
                <a:ea typeface="+mn-ea"/>
                <a:cs typeface="+mn-cs"/>
              </a:defRPr>
            </a:lvl4pPr>
            <a:lvl5pPr marL="2057400" indent="-228600" algn="ctr" defTabSz="914400" rtl="0" eaLnBrk="1" latinLnBrk="0" hangingPunct="1">
              <a:spcBef>
                <a:spcPct val="20000"/>
              </a:spcBef>
              <a:buFont typeface="Arial" pitchFamily="34" charset="0"/>
              <a:buChar char="»"/>
              <a:defRPr sz="20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defRPr/>
            </a:pPr>
            <a:r>
              <a:rPr lang="en-US" sz="1100" b="1" cap="none" dirty="0">
                <a:solidFill>
                  <a:schemeClr val="bg1"/>
                </a:solidFill>
                <a:latin typeface="Open Sans" panose="020B0606030504020204"/>
              </a:rPr>
              <a:t>How members speak about the RIPE NCC to others</a:t>
            </a:r>
          </a:p>
        </p:txBody>
      </p:sp>
      <p:pic>
        <p:nvPicPr>
          <p:cNvPr id="10" name="Graphic 9" descr="Sad face with solid fill">
            <a:extLst>
              <a:ext uri="{FF2B5EF4-FFF2-40B4-BE49-F238E27FC236}">
                <a16:creationId xmlns:a16="http://schemas.microsoft.com/office/drawing/2014/main" id="{DAF689C8-579F-4984-B348-487F4C7E5D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3531" y="1417237"/>
            <a:ext cx="900000" cy="900000"/>
          </a:xfrm>
          <a:prstGeom prst="rect">
            <a:avLst/>
          </a:prstGeom>
        </p:spPr>
      </p:pic>
      <p:pic>
        <p:nvPicPr>
          <p:cNvPr id="12" name="Graphic 11" descr="Neutral face with solid fill">
            <a:extLst>
              <a:ext uri="{FF2B5EF4-FFF2-40B4-BE49-F238E27FC236}">
                <a16:creationId xmlns:a16="http://schemas.microsoft.com/office/drawing/2014/main" id="{AFCB3159-73D7-483B-8960-2806E3CA41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3531" y="2464936"/>
            <a:ext cx="900000" cy="900000"/>
          </a:xfrm>
          <a:prstGeom prst="rect">
            <a:avLst/>
          </a:prstGeom>
        </p:spPr>
      </p:pic>
      <p:pic>
        <p:nvPicPr>
          <p:cNvPr id="13" name="Graphic 12" descr="Smiling face with solid fill">
            <a:extLst>
              <a:ext uri="{FF2B5EF4-FFF2-40B4-BE49-F238E27FC236}">
                <a16:creationId xmlns:a16="http://schemas.microsoft.com/office/drawing/2014/main" id="{485DBA8F-E7BF-40CB-A586-1AFEAC802A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3531" y="3512635"/>
            <a:ext cx="900000" cy="900000"/>
          </a:xfrm>
          <a:prstGeom prst="rect">
            <a:avLst/>
          </a:prstGeom>
        </p:spPr>
      </p:pic>
      <p:sp>
        <p:nvSpPr>
          <p:cNvPr id="14" name="TextBox 13">
            <a:extLst>
              <a:ext uri="{FF2B5EF4-FFF2-40B4-BE49-F238E27FC236}">
                <a16:creationId xmlns:a16="http://schemas.microsoft.com/office/drawing/2014/main" id="{21087CD7-CB04-4850-B837-7D9376626BD6}"/>
              </a:ext>
            </a:extLst>
          </p:cNvPr>
          <p:cNvSpPr txBox="1"/>
          <p:nvPr/>
        </p:nvSpPr>
        <p:spPr>
          <a:xfrm>
            <a:off x="1368245" y="1626113"/>
            <a:ext cx="2181282" cy="707886"/>
          </a:xfrm>
          <a:prstGeom prst="rect">
            <a:avLst/>
          </a:prstGeom>
          <a:noFill/>
        </p:spPr>
        <p:txBody>
          <a:bodyPr wrap="square" rtlCol="0">
            <a:spAutoFit/>
          </a:bodyPr>
          <a:lstStyle/>
          <a:p>
            <a:r>
              <a:rPr lang="en-AU" sz="4000" b="1" dirty="0">
                <a:solidFill>
                  <a:schemeClr val="bg1"/>
                </a:solidFill>
                <a:latin typeface="Open Sans" panose="020B0606030504020204"/>
                <a:ea typeface="Tahoma" panose="020B0604030504040204" pitchFamily="34" charset="0"/>
                <a:cs typeface="Tahoma" panose="020B0604030504040204" pitchFamily="34" charset="0"/>
              </a:rPr>
              <a:t>4</a:t>
            </a:r>
            <a:r>
              <a:rPr lang="en-AU" sz="1000" dirty="0">
                <a:solidFill>
                  <a:schemeClr val="bg1"/>
                </a:solidFill>
                <a:latin typeface="Open Sans" panose="020B0606030504020204"/>
              </a:rPr>
              <a:t>% Critical or tend to be critical </a:t>
            </a:r>
          </a:p>
        </p:txBody>
      </p:sp>
      <p:sp>
        <p:nvSpPr>
          <p:cNvPr id="15" name="TextBox 14">
            <a:extLst>
              <a:ext uri="{FF2B5EF4-FFF2-40B4-BE49-F238E27FC236}">
                <a16:creationId xmlns:a16="http://schemas.microsoft.com/office/drawing/2014/main" id="{461239E0-02FB-4272-A3F8-0C9BDEB71364}"/>
              </a:ext>
            </a:extLst>
          </p:cNvPr>
          <p:cNvSpPr txBox="1"/>
          <p:nvPr/>
        </p:nvSpPr>
        <p:spPr>
          <a:xfrm>
            <a:off x="1418494" y="2663569"/>
            <a:ext cx="1920997" cy="707886"/>
          </a:xfrm>
          <a:prstGeom prst="rect">
            <a:avLst/>
          </a:prstGeom>
          <a:noFill/>
        </p:spPr>
        <p:txBody>
          <a:bodyPr wrap="square" rtlCol="0">
            <a:spAutoFit/>
          </a:bodyPr>
          <a:lstStyle/>
          <a:p>
            <a:r>
              <a:rPr lang="en-AU" sz="4000" b="1" dirty="0">
                <a:solidFill>
                  <a:schemeClr val="bg1"/>
                </a:solidFill>
                <a:latin typeface="Open Sans" panose="020B0606030504020204"/>
                <a:ea typeface="Tahoma" panose="020B0604030504040204" pitchFamily="34" charset="0"/>
                <a:cs typeface="Tahoma" panose="020B0604030504040204" pitchFamily="34" charset="0"/>
              </a:rPr>
              <a:t>20</a:t>
            </a:r>
            <a:r>
              <a:rPr lang="en-AU" sz="1000" dirty="0">
                <a:solidFill>
                  <a:schemeClr val="bg1"/>
                </a:solidFill>
                <a:latin typeface="Open Sans" panose="020B0606030504020204"/>
              </a:rPr>
              <a:t>% Neutral</a:t>
            </a:r>
          </a:p>
        </p:txBody>
      </p:sp>
      <p:sp>
        <p:nvSpPr>
          <p:cNvPr id="16" name="TextBox 15">
            <a:extLst>
              <a:ext uri="{FF2B5EF4-FFF2-40B4-BE49-F238E27FC236}">
                <a16:creationId xmlns:a16="http://schemas.microsoft.com/office/drawing/2014/main" id="{3CC41257-CD21-496D-BA55-901DB12A871A}"/>
              </a:ext>
            </a:extLst>
          </p:cNvPr>
          <p:cNvSpPr txBox="1"/>
          <p:nvPr/>
        </p:nvSpPr>
        <p:spPr>
          <a:xfrm>
            <a:off x="1368244" y="3701025"/>
            <a:ext cx="2978262" cy="707886"/>
          </a:xfrm>
          <a:prstGeom prst="rect">
            <a:avLst/>
          </a:prstGeom>
          <a:noFill/>
        </p:spPr>
        <p:txBody>
          <a:bodyPr wrap="square" rtlCol="0">
            <a:spAutoFit/>
          </a:bodyPr>
          <a:lstStyle/>
          <a:p>
            <a:r>
              <a:rPr lang="en-AU" sz="4000" b="1" dirty="0">
                <a:solidFill>
                  <a:schemeClr val="bg1"/>
                </a:solidFill>
                <a:latin typeface="Open Sans" panose="020B0606030504020204"/>
                <a:ea typeface="Tahoma" panose="020B0604030504040204" pitchFamily="34" charset="0"/>
                <a:cs typeface="Tahoma" panose="020B0604030504040204" pitchFamily="34" charset="0"/>
              </a:rPr>
              <a:t>76</a:t>
            </a:r>
            <a:r>
              <a:rPr lang="en-AU" sz="1000" dirty="0">
                <a:solidFill>
                  <a:schemeClr val="bg1"/>
                </a:solidFill>
                <a:latin typeface="Open Sans" panose="020B0606030504020204"/>
              </a:rPr>
              <a:t>% Speak well or highly</a:t>
            </a:r>
          </a:p>
        </p:txBody>
      </p:sp>
      <p:sp>
        <p:nvSpPr>
          <p:cNvPr id="19" name="Title 3">
            <a:extLst>
              <a:ext uri="{FF2B5EF4-FFF2-40B4-BE49-F238E27FC236}">
                <a16:creationId xmlns:a16="http://schemas.microsoft.com/office/drawing/2014/main" id="{653F6348-6D1B-4C54-90D2-65CDEF1946C4}"/>
              </a:ext>
            </a:extLst>
          </p:cNvPr>
          <p:cNvSpPr txBox="1">
            <a:spLocks/>
          </p:cNvSpPr>
          <p:nvPr/>
        </p:nvSpPr>
        <p:spPr>
          <a:xfrm>
            <a:off x="438347" y="78101"/>
            <a:ext cx="3604901" cy="361971"/>
          </a:xfrm>
          <a:prstGeom prst="rect">
            <a:avLst/>
          </a:prstGeom>
        </p:spPr>
        <p:txBody>
          <a:bodyPr vert="horz" lIns="51435" tIns="25718" rIns="51435" bIns="0" rtlCol="0" anchor="ctr">
            <a:normAutofit/>
          </a:bodyPr>
          <a:lstStyle>
            <a:lvl1pPr algn="ctr" defTabSz="914400" rtl="0" eaLnBrk="1" latinLnBrk="0" hangingPunct="1">
              <a:lnSpc>
                <a:spcPct val="90000"/>
              </a:lnSpc>
              <a:spcBef>
                <a:spcPct val="0"/>
              </a:spcBef>
              <a:buNone/>
              <a:defRPr sz="2800" kern="1200" spc="-30" baseline="0">
                <a:solidFill>
                  <a:schemeClr val="bg1"/>
                </a:solidFill>
                <a:latin typeface="Century" panose="02040604050505020304" pitchFamily="18" charset="0"/>
                <a:ea typeface="+mj-ea"/>
                <a:cs typeface="+mj-cs"/>
              </a:defRPr>
            </a:lvl1pPr>
          </a:lstStyle>
          <a:p>
            <a:pPr algn="l"/>
            <a:r>
              <a:rPr lang="en-US" sz="2000" b="1" dirty="0">
                <a:latin typeface="Open Sans" panose="020B0606030504020204"/>
                <a:ea typeface="Tahoma" panose="020B0604030504040204" pitchFamily="34" charset="0"/>
                <a:cs typeface="Tahoma" panose="020B0604030504040204" pitchFamily="34" charset="0"/>
              </a:rPr>
              <a:t>Key Performance Metrics</a:t>
            </a:r>
          </a:p>
        </p:txBody>
      </p:sp>
      <p:graphicFrame>
        <p:nvGraphicFramePr>
          <p:cNvPr id="23" name="Chart 22">
            <a:extLst>
              <a:ext uri="{FF2B5EF4-FFF2-40B4-BE49-F238E27FC236}">
                <a16:creationId xmlns:a16="http://schemas.microsoft.com/office/drawing/2014/main" id="{96E8425B-7F87-4A0D-B51A-E1CFC8545F16}"/>
              </a:ext>
            </a:extLst>
          </p:cNvPr>
          <p:cNvGraphicFramePr>
            <a:graphicFrameLocks/>
          </p:cNvGraphicFramePr>
          <p:nvPr>
            <p:extLst>
              <p:ext uri="{D42A27DB-BD31-4B8C-83A1-F6EECF244321}">
                <p14:modId xmlns:p14="http://schemas.microsoft.com/office/powerpoint/2010/main" val="1853545771"/>
              </p:ext>
            </p:extLst>
          </p:nvPr>
        </p:nvGraphicFramePr>
        <p:xfrm>
          <a:off x="4414241" y="1310768"/>
          <a:ext cx="4418240" cy="3234690"/>
        </p:xfrm>
        <a:graphic>
          <a:graphicData uri="http://schemas.openxmlformats.org/drawingml/2006/chart">
            <c:chart xmlns:c="http://schemas.openxmlformats.org/drawingml/2006/chart" xmlns:r="http://schemas.openxmlformats.org/officeDocument/2006/relationships" r:id="rId10"/>
          </a:graphicData>
        </a:graphic>
      </p:graphicFrame>
      <p:sp>
        <p:nvSpPr>
          <p:cNvPr id="18" name="TextBox 17">
            <a:extLst>
              <a:ext uri="{FF2B5EF4-FFF2-40B4-BE49-F238E27FC236}">
                <a16:creationId xmlns:a16="http://schemas.microsoft.com/office/drawing/2014/main" id="{8FEFD9F1-D051-4ADC-BAE0-68FBB8FB61FD}"/>
              </a:ext>
            </a:extLst>
          </p:cNvPr>
          <p:cNvSpPr txBox="1"/>
          <p:nvPr/>
        </p:nvSpPr>
        <p:spPr>
          <a:xfrm>
            <a:off x="6118049" y="1250301"/>
            <a:ext cx="2589840" cy="230832"/>
          </a:xfrm>
          <a:prstGeom prst="rect">
            <a:avLst/>
          </a:prstGeom>
          <a:noFill/>
        </p:spPr>
        <p:txBody>
          <a:bodyPr wrap="square" rtlCol="0">
            <a:spAutoFit/>
          </a:bodyPr>
          <a:lstStyle/>
          <a:p>
            <a:r>
              <a:rPr lang="en-AU" sz="900" dirty="0">
                <a:solidFill>
                  <a:schemeClr val="bg1">
                    <a:lumMod val="95000"/>
                  </a:schemeClr>
                </a:solidFill>
              </a:rPr>
              <a:t>Top 2 Rating - % Satisfied / Extremely satisfied</a:t>
            </a:r>
          </a:p>
        </p:txBody>
      </p:sp>
    </p:spTree>
    <p:extLst>
      <p:ext uri="{BB962C8B-B14F-4D97-AF65-F5344CB8AC3E}">
        <p14:creationId xmlns:p14="http://schemas.microsoft.com/office/powerpoint/2010/main" val="2959995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13ACC2B-12C5-4AAD-8593-9682F257C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Rectangle 10">
            <a:extLst>
              <a:ext uri="{FF2B5EF4-FFF2-40B4-BE49-F238E27FC236}">
                <a16:creationId xmlns:a16="http://schemas.microsoft.com/office/drawing/2014/main" id="{6F768A50-A2F9-4A38-994A-0C6581B0DE15}"/>
              </a:ext>
            </a:extLst>
          </p:cNvPr>
          <p:cNvSpPr/>
          <p:nvPr/>
        </p:nvSpPr>
        <p:spPr>
          <a:xfrm>
            <a:off x="0" y="0"/>
            <a:ext cx="9158963" cy="5143500"/>
          </a:xfrm>
          <a:prstGeom prst="rect">
            <a:avLst/>
          </a:prstGeom>
          <a:solidFill>
            <a:srgbClr val="13204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AU" sz="1013" dirty="0">
              <a:latin typeface="Open Sans" panose="020B0606030504020204"/>
            </a:endParaRPr>
          </a:p>
        </p:txBody>
      </p:sp>
      <p:sp>
        <p:nvSpPr>
          <p:cNvPr id="19" name="Title 3">
            <a:extLst>
              <a:ext uri="{FF2B5EF4-FFF2-40B4-BE49-F238E27FC236}">
                <a16:creationId xmlns:a16="http://schemas.microsoft.com/office/drawing/2014/main" id="{653F6348-6D1B-4C54-90D2-65CDEF1946C4}"/>
              </a:ext>
            </a:extLst>
          </p:cNvPr>
          <p:cNvSpPr txBox="1">
            <a:spLocks/>
          </p:cNvSpPr>
          <p:nvPr/>
        </p:nvSpPr>
        <p:spPr>
          <a:xfrm>
            <a:off x="358991" y="162457"/>
            <a:ext cx="3604901" cy="361971"/>
          </a:xfrm>
          <a:prstGeom prst="rect">
            <a:avLst/>
          </a:prstGeom>
        </p:spPr>
        <p:txBody>
          <a:bodyPr vert="horz" lIns="51435" tIns="25718" rIns="51435" bIns="0" rtlCol="0" anchor="ctr">
            <a:normAutofit/>
          </a:bodyPr>
          <a:lstStyle>
            <a:lvl1pPr algn="ctr" defTabSz="914400" rtl="0" eaLnBrk="1" latinLnBrk="0" hangingPunct="1">
              <a:lnSpc>
                <a:spcPct val="90000"/>
              </a:lnSpc>
              <a:spcBef>
                <a:spcPct val="0"/>
              </a:spcBef>
              <a:buNone/>
              <a:defRPr sz="2800" kern="1200" spc="-30" baseline="0">
                <a:solidFill>
                  <a:schemeClr val="bg1"/>
                </a:solidFill>
                <a:latin typeface="Century" panose="02040604050505020304" pitchFamily="18" charset="0"/>
                <a:ea typeface="+mj-ea"/>
                <a:cs typeface="+mj-cs"/>
              </a:defRPr>
            </a:lvl1pPr>
          </a:lstStyle>
          <a:p>
            <a:pPr algn="l"/>
            <a:r>
              <a:rPr lang="en-US" sz="2000" b="1" dirty="0">
                <a:latin typeface="Open Sans" panose="020B0606030504020204"/>
                <a:ea typeface="Tahoma" panose="020B0604030504040204" pitchFamily="34" charset="0"/>
                <a:cs typeface="Tahoma" panose="020B0604030504040204" pitchFamily="34" charset="0"/>
              </a:rPr>
              <a:t>Key Performance Metrics</a:t>
            </a:r>
          </a:p>
        </p:txBody>
      </p:sp>
      <p:sp>
        <p:nvSpPr>
          <p:cNvPr id="22" name="TextBox 21">
            <a:extLst>
              <a:ext uri="{FF2B5EF4-FFF2-40B4-BE49-F238E27FC236}">
                <a16:creationId xmlns:a16="http://schemas.microsoft.com/office/drawing/2014/main" id="{05CF100A-26C7-45BF-9A4B-2B94D2722F89}"/>
              </a:ext>
            </a:extLst>
          </p:cNvPr>
          <p:cNvSpPr txBox="1"/>
          <p:nvPr/>
        </p:nvSpPr>
        <p:spPr>
          <a:xfrm>
            <a:off x="5647099" y="1053668"/>
            <a:ext cx="2959817" cy="261610"/>
          </a:xfrm>
          <a:prstGeom prst="rect">
            <a:avLst/>
          </a:prstGeom>
          <a:noFill/>
        </p:spPr>
        <p:txBody>
          <a:bodyPr wrap="square" rtlCol="0">
            <a:spAutoFit/>
          </a:bodyPr>
          <a:lstStyle/>
          <a:p>
            <a:r>
              <a:rPr lang="en-AU" sz="1100" b="1" dirty="0">
                <a:solidFill>
                  <a:schemeClr val="bg1"/>
                </a:solidFill>
                <a:latin typeface="Open Sans" panose="020B0606030504020204"/>
              </a:rPr>
              <a:t>Rate value for money as good or excellent</a:t>
            </a:r>
          </a:p>
        </p:txBody>
      </p:sp>
      <p:sp>
        <p:nvSpPr>
          <p:cNvPr id="23" name="Rectangle 22">
            <a:extLst>
              <a:ext uri="{FF2B5EF4-FFF2-40B4-BE49-F238E27FC236}">
                <a16:creationId xmlns:a16="http://schemas.microsoft.com/office/drawing/2014/main" id="{E77CEBAC-77A0-4A12-9361-8BF1EB984352}"/>
              </a:ext>
            </a:extLst>
          </p:cNvPr>
          <p:cNvSpPr/>
          <p:nvPr/>
        </p:nvSpPr>
        <p:spPr>
          <a:xfrm>
            <a:off x="4837919" y="808569"/>
            <a:ext cx="886781" cy="630942"/>
          </a:xfrm>
          <a:prstGeom prst="rect">
            <a:avLst/>
          </a:prstGeom>
        </p:spPr>
        <p:txBody>
          <a:bodyPr wrap="none">
            <a:spAutoFit/>
          </a:bodyPr>
          <a:lstStyle/>
          <a:p>
            <a:r>
              <a:rPr lang="en-AU" sz="3500" b="1" dirty="0">
                <a:solidFill>
                  <a:srgbClr val="FF6B00"/>
                </a:solidFill>
                <a:latin typeface="Tahoma" panose="020B0604030504040204" pitchFamily="34" charset="0"/>
                <a:ea typeface="Tahoma" panose="020B0604030504040204" pitchFamily="34" charset="0"/>
                <a:cs typeface="Tahoma" panose="020B0604030504040204" pitchFamily="34" charset="0"/>
              </a:rPr>
              <a:t>76</a:t>
            </a:r>
            <a:r>
              <a:rPr lang="en-AU" sz="1400" b="1" dirty="0">
                <a:solidFill>
                  <a:schemeClr val="bg1"/>
                </a:solidFill>
              </a:rPr>
              <a:t>%</a:t>
            </a:r>
            <a:endParaRPr lang="en-AU" sz="3000" dirty="0">
              <a:solidFill>
                <a:schemeClr val="bg1"/>
              </a:solidFill>
            </a:endParaRPr>
          </a:p>
        </p:txBody>
      </p:sp>
      <p:sp>
        <p:nvSpPr>
          <p:cNvPr id="28" name="Rectangle 27">
            <a:extLst>
              <a:ext uri="{FF2B5EF4-FFF2-40B4-BE49-F238E27FC236}">
                <a16:creationId xmlns:a16="http://schemas.microsoft.com/office/drawing/2014/main" id="{07077753-0122-43D2-A34F-705FEEEF9B30}"/>
              </a:ext>
            </a:extLst>
          </p:cNvPr>
          <p:cNvSpPr/>
          <p:nvPr/>
        </p:nvSpPr>
        <p:spPr>
          <a:xfrm>
            <a:off x="278309" y="808569"/>
            <a:ext cx="886781" cy="630942"/>
          </a:xfrm>
          <a:prstGeom prst="rect">
            <a:avLst/>
          </a:prstGeom>
        </p:spPr>
        <p:txBody>
          <a:bodyPr wrap="none">
            <a:spAutoFit/>
          </a:bodyPr>
          <a:lstStyle/>
          <a:p>
            <a:r>
              <a:rPr lang="en-AU" sz="3500" b="1" dirty="0">
                <a:solidFill>
                  <a:srgbClr val="FF6B00"/>
                </a:solidFill>
                <a:latin typeface="Tahoma" panose="020B0604030504040204" pitchFamily="34" charset="0"/>
                <a:ea typeface="Tahoma" panose="020B0604030504040204" pitchFamily="34" charset="0"/>
                <a:cs typeface="Tahoma" panose="020B0604030504040204" pitchFamily="34" charset="0"/>
              </a:rPr>
              <a:t>92</a:t>
            </a:r>
            <a:r>
              <a:rPr lang="en-AU" sz="1400" b="1" dirty="0">
                <a:solidFill>
                  <a:schemeClr val="bg1"/>
                </a:solidFill>
              </a:rPr>
              <a:t>%</a:t>
            </a:r>
            <a:endParaRPr lang="en-AU" sz="3000" dirty="0">
              <a:solidFill>
                <a:schemeClr val="bg1"/>
              </a:solidFill>
            </a:endParaRPr>
          </a:p>
        </p:txBody>
      </p:sp>
      <p:sp>
        <p:nvSpPr>
          <p:cNvPr id="29" name="TextBox 28">
            <a:extLst>
              <a:ext uri="{FF2B5EF4-FFF2-40B4-BE49-F238E27FC236}">
                <a16:creationId xmlns:a16="http://schemas.microsoft.com/office/drawing/2014/main" id="{9FC5B799-7367-49EE-9D79-F547F9535D3D}"/>
              </a:ext>
            </a:extLst>
          </p:cNvPr>
          <p:cNvSpPr txBox="1"/>
          <p:nvPr/>
        </p:nvSpPr>
        <p:spPr>
          <a:xfrm>
            <a:off x="1065384" y="1048738"/>
            <a:ext cx="3604901" cy="261610"/>
          </a:xfrm>
          <a:prstGeom prst="rect">
            <a:avLst/>
          </a:prstGeom>
          <a:noFill/>
        </p:spPr>
        <p:txBody>
          <a:bodyPr wrap="square" rtlCol="0">
            <a:spAutoFit/>
          </a:bodyPr>
          <a:lstStyle/>
          <a:p>
            <a:r>
              <a:rPr lang="en-AU" sz="1100" b="1" dirty="0">
                <a:solidFill>
                  <a:schemeClr val="bg1"/>
                </a:solidFill>
                <a:latin typeface="Open Sans" panose="020B0606030504020204"/>
              </a:rPr>
              <a:t>Rate quality of service delivery as good or excellent</a:t>
            </a:r>
          </a:p>
        </p:txBody>
      </p:sp>
      <p:sp>
        <p:nvSpPr>
          <p:cNvPr id="31" name="Text Placeholder 15">
            <a:extLst>
              <a:ext uri="{FF2B5EF4-FFF2-40B4-BE49-F238E27FC236}">
                <a16:creationId xmlns:a16="http://schemas.microsoft.com/office/drawing/2014/main" id="{4C2DCDA1-A96B-429A-9F9C-99BB290F68FE}"/>
              </a:ext>
            </a:extLst>
          </p:cNvPr>
          <p:cNvSpPr>
            <a:spLocks noGrp="1"/>
          </p:cNvSpPr>
          <p:nvPr/>
        </p:nvSpPr>
        <p:spPr>
          <a:xfrm>
            <a:off x="358991" y="2121769"/>
            <a:ext cx="4935767" cy="232168"/>
          </a:xfrm>
          <a:prstGeom prst="rect">
            <a:avLst/>
          </a:prstGeom>
          <a:noFill/>
          <a:ln>
            <a:noFill/>
          </a:ln>
        </p:spPr>
        <p:txBody>
          <a:bodyPr vert="horz" lIns="51435" tIns="25718" rIns="51435" bIns="25718" rtlCol="0" anchor="ctr">
            <a:noAutofit/>
          </a:bodyPr>
          <a:lstStyle>
            <a:lvl1pPr marL="0" indent="0" algn="ctr" defTabSz="914400" rtl="0" eaLnBrk="1" latinLnBrk="0" hangingPunct="1">
              <a:spcBef>
                <a:spcPct val="20000"/>
              </a:spcBef>
              <a:buFont typeface="Arial" pitchFamily="34" charset="0"/>
              <a:buNone/>
              <a:defRPr sz="1350" kern="1200" cap="all" baseline="0">
                <a:solidFill>
                  <a:schemeClr val="tx1">
                    <a:lumMod val="75000"/>
                  </a:schemeClr>
                </a:solidFill>
                <a:latin typeface="+mn-lt"/>
                <a:ea typeface="+mn-ea"/>
                <a:cs typeface="+mn-cs"/>
              </a:defRPr>
            </a:lvl1pPr>
            <a:lvl2pPr marL="742950" indent="-285750" algn="ctr" defTabSz="914400" rtl="0" eaLnBrk="1" latinLnBrk="0" hangingPunct="1">
              <a:spcBef>
                <a:spcPct val="20000"/>
              </a:spcBef>
              <a:buFont typeface="Arial" pitchFamily="34" charset="0"/>
              <a:buChar char="–"/>
              <a:defRPr sz="2800" kern="1200">
                <a:solidFill>
                  <a:schemeClr val="tx1">
                    <a:lumMod val="75000"/>
                  </a:schemeClr>
                </a:solidFill>
                <a:latin typeface="+mn-lt"/>
                <a:ea typeface="+mn-ea"/>
                <a:cs typeface="+mn-cs"/>
              </a:defRPr>
            </a:lvl2pPr>
            <a:lvl3pPr marL="1143000" indent="-228600" algn="ctr" defTabSz="914400" rtl="0" eaLnBrk="1" latinLnBrk="0" hangingPunct="1">
              <a:spcBef>
                <a:spcPct val="20000"/>
              </a:spcBef>
              <a:buFont typeface="Arial" pitchFamily="34" charset="0"/>
              <a:buChar char="•"/>
              <a:defRPr sz="2400" kern="1200">
                <a:solidFill>
                  <a:schemeClr val="tx1">
                    <a:lumMod val="75000"/>
                  </a:schemeClr>
                </a:solidFill>
                <a:latin typeface="+mn-lt"/>
                <a:ea typeface="+mn-ea"/>
                <a:cs typeface="+mn-cs"/>
              </a:defRPr>
            </a:lvl3pPr>
            <a:lvl4pPr marL="1600200" indent="-228600" algn="ctr" defTabSz="914400" rtl="0" eaLnBrk="1" latinLnBrk="0" hangingPunct="1">
              <a:spcBef>
                <a:spcPct val="20000"/>
              </a:spcBef>
              <a:buFont typeface="Arial" pitchFamily="34" charset="0"/>
              <a:buChar char="–"/>
              <a:defRPr sz="2000" kern="1200">
                <a:solidFill>
                  <a:schemeClr val="tx1">
                    <a:lumMod val="75000"/>
                  </a:schemeClr>
                </a:solidFill>
                <a:latin typeface="+mn-lt"/>
                <a:ea typeface="+mn-ea"/>
                <a:cs typeface="+mn-cs"/>
              </a:defRPr>
            </a:lvl4pPr>
            <a:lvl5pPr marL="2057400" indent="-228600" algn="ctr" defTabSz="914400" rtl="0" eaLnBrk="1" latinLnBrk="0" hangingPunct="1">
              <a:spcBef>
                <a:spcPct val="20000"/>
              </a:spcBef>
              <a:buFont typeface="Arial" pitchFamily="34" charset="0"/>
              <a:buChar char="»"/>
              <a:defRPr sz="20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defRPr/>
            </a:pPr>
            <a:r>
              <a:rPr lang="en-US" sz="1100" b="1" cap="none" dirty="0">
                <a:solidFill>
                  <a:schemeClr val="bg1"/>
                </a:solidFill>
                <a:latin typeface="Open Sans" panose="020B0606030504020204"/>
              </a:rPr>
              <a:t>Satisfaction with resource registration, customer service &amp; billing</a:t>
            </a:r>
          </a:p>
        </p:txBody>
      </p:sp>
      <p:sp>
        <p:nvSpPr>
          <p:cNvPr id="32" name="TextBox 31">
            <a:extLst>
              <a:ext uri="{FF2B5EF4-FFF2-40B4-BE49-F238E27FC236}">
                <a16:creationId xmlns:a16="http://schemas.microsoft.com/office/drawing/2014/main" id="{9A5A7849-E5B2-47F4-9E6C-26B36C0737F9}"/>
              </a:ext>
            </a:extLst>
          </p:cNvPr>
          <p:cNvSpPr txBox="1"/>
          <p:nvPr/>
        </p:nvSpPr>
        <p:spPr>
          <a:xfrm>
            <a:off x="5135714" y="2525601"/>
            <a:ext cx="3118861" cy="246221"/>
          </a:xfrm>
          <a:prstGeom prst="rect">
            <a:avLst/>
          </a:prstGeom>
          <a:noFill/>
        </p:spPr>
        <p:txBody>
          <a:bodyPr wrap="square" rtlCol="0">
            <a:spAutoFit/>
          </a:bodyPr>
          <a:lstStyle/>
          <a:p>
            <a:r>
              <a:rPr lang="en-AU" sz="1000" dirty="0">
                <a:solidFill>
                  <a:schemeClr val="bg1">
                    <a:lumMod val="95000"/>
                  </a:schemeClr>
                </a:solidFill>
                <a:latin typeface="Open Sans" panose="020B0606030504020204"/>
              </a:rPr>
              <a:t>Top 2 Rating - % Satisfied / Extremely satisfied</a:t>
            </a:r>
          </a:p>
        </p:txBody>
      </p:sp>
      <p:graphicFrame>
        <p:nvGraphicFramePr>
          <p:cNvPr id="15" name="Chart 14">
            <a:extLst>
              <a:ext uri="{FF2B5EF4-FFF2-40B4-BE49-F238E27FC236}">
                <a16:creationId xmlns:a16="http://schemas.microsoft.com/office/drawing/2014/main" id="{AA0079D6-C2F2-488D-9226-5A603DC1388D}"/>
              </a:ext>
            </a:extLst>
          </p:cNvPr>
          <p:cNvGraphicFramePr>
            <a:graphicFrameLocks/>
          </p:cNvGraphicFramePr>
          <p:nvPr>
            <p:extLst>
              <p:ext uri="{D42A27DB-BD31-4B8C-83A1-F6EECF244321}">
                <p14:modId xmlns:p14="http://schemas.microsoft.com/office/powerpoint/2010/main" val="2549505959"/>
              </p:ext>
            </p:extLst>
          </p:nvPr>
        </p:nvGraphicFramePr>
        <p:xfrm>
          <a:off x="358991" y="2641017"/>
          <a:ext cx="7712209" cy="23126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136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wo people looking at the camera&#10;&#10;Description automatically generated">
            <a:extLst>
              <a:ext uri="{FF2B5EF4-FFF2-40B4-BE49-F238E27FC236}">
                <a16:creationId xmlns:a16="http://schemas.microsoft.com/office/drawing/2014/main" id="{F3FA025A-7604-430C-9A42-1B092B8B3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Rectangle 10">
            <a:extLst>
              <a:ext uri="{FF2B5EF4-FFF2-40B4-BE49-F238E27FC236}">
                <a16:creationId xmlns:a16="http://schemas.microsoft.com/office/drawing/2014/main" id="{6F768A50-A2F9-4A38-994A-0C6581B0DE15}"/>
              </a:ext>
            </a:extLst>
          </p:cNvPr>
          <p:cNvSpPr/>
          <p:nvPr/>
        </p:nvSpPr>
        <p:spPr>
          <a:xfrm>
            <a:off x="0" y="-16148"/>
            <a:ext cx="9144000" cy="5159648"/>
          </a:xfrm>
          <a:prstGeom prst="rect">
            <a:avLst/>
          </a:prstGeom>
          <a:solidFill>
            <a:srgbClr val="13204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AU" sz="1013"/>
          </a:p>
        </p:txBody>
      </p:sp>
      <p:graphicFrame>
        <p:nvGraphicFramePr>
          <p:cNvPr id="15" name="Content Placeholder 11">
            <a:extLst>
              <a:ext uri="{FF2B5EF4-FFF2-40B4-BE49-F238E27FC236}">
                <a16:creationId xmlns:a16="http://schemas.microsoft.com/office/drawing/2014/main" id="{472B94A0-B23A-488C-9979-04C07B780F92}"/>
              </a:ext>
            </a:extLst>
          </p:cNvPr>
          <p:cNvGraphicFramePr>
            <a:graphicFrameLocks/>
          </p:cNvGraphicFramePr>
          <p:nvPr>
            <p:extLst>
              <p:ext uri="{D42A27DB-BD31-4B8C-83A1-F6EECF244321}">
                <p14:modId xmlns:p14="http://schemas.microsoft.com/office/powerpoint/2010/main" val="2196250203"/>
              </p:ext>
            </p:extLst>
          </p:nvPr>
        </p:nvGraphicFramePr>
        <p:xfrm>
          <a:off x="365729" y="1455102"/>
          <a:ext cx="7626271" cy="3323758"/>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angle 17">
            <a:extLst>
              <a:ext uri="{FF2B5EF4-FFF2-40B4-BE49-F238E27FC236}">
                <a16:creationId xmlns:a16="http://schemas.microsoft.com/office/drawing/2014/main" id="{AF993060-3E84-461B-8F9F-A82708395BB2}"/>
              </a:ext>
            </a:extLst>
          </p:cNvPr>
          <p:cNvSpPr/>
          <p:nvPr/>
        </p:nvSpPr>
        <p:spPr>
          <a:xfrm>
            <a:off x="5350826" y="3529325"/>
            <a:ext cx="3539269" cy="1121525"/>
          </a:xfrm>
          <a:prstGeom prst="rect">
            <a:avLst/>
          </a:prstGeom>
          <a:noFill/>
        </p:spPr>
        <p:txBody>
          <a:bodyPr wrap="square">
            <a:spAutoFit/>
          </a:bodyPr>
          <a:lstStyle/>
          <a:p>
            <a:pPr algn="ctr"/>
            <a:endParaRPr lang="en-US" sz="450" dirty="0">
              <a:solidFill>
                <a:schemeClr val="bg1"/>
              </a:solidFill>
              <a:latin typeface="Open Sans" panose="020B0606030504020204"/>
            </a:endParaRPr>
          </a:p>
          <a:p>
            <a:pPr algn="r"/>
            <a:r>
              <a:rPr lang="en-US" sz="1400" dirty="0">
                <a:solidFill>
                  <a:schemeClr val="bg1"/>
                </a:solidFill>
                <a:latin typeface="Open Sans" panose="020B0606030504020204"/>
              </a:rPr>
              <a:t>“</a:t>
            </a:r>
            <a:r>
              <a:rPr lang="en-US" sz="1400" i="1" dirty="0">
                <a:solidFill>
                  <a:schemeClr val="bg1"/>
                </a:solidFill>
                <a:latin typeface="Open Sans" panose="020B0606030504020204"/>
              </a:rPr>
              <a:t>I think more training materials regarding RIPE tools and also on IPv6 migration strategies would be a good help</a:t>
            </a:r>
            <a:r>
              <a:rPr lang="en-US" sz="1400" dirty="0">
                <a:solidFill>
                  <a:schemeClr val="bg1"/>
                </a:solidFill>
                <a:latin typeface="Open Sans" panose="020B0606030504020204"/>
              </a:rPr>
              <a:t>” </a:t>
            </a:r>
          </a:p>
          <a:p>
            <a:pPr algn="r"/>
            <a:endParaRPr lang="en-US" sz="675" dirty="0">
              <a:solidFill>
                <a:schemeClr val="bg1"/>
              </a:solidFill>
              <a:latin typeface="Open Sans" panose="020B0606030504020204"/>
            </a:endParaRPr>
          </a:p>
          <a:p>
            <a:pPr algn="r"/>
            <a:r>
              <a:rPr lang="en-US" sz="800" dirty="0">
                <a:solidFill>
                  <a:schemeClr val="bg1"/>
                </a:solidFill>
                <a:latin typeface="Open Sans" panose="020B0606030504020204"/>
              </a:rPr>
              <a:t>Turkey</a:t>
            </a:r>
          </a:p>
          <a:p>
            <a:pPr algn="ctr"/>
            <a:endParaRPr lang="en-US" sz="563" dirty="0">
              <a:solidFill>
                <a:schemeClr val="bg1"/>
              </a:solidFill>
              <a:latin typeface="Open Sans" panose="020B0606030504020204"/>
            </a:endParaRPr>
          </a:p>
        </p:txBody>
      </p:sp>
      <p:sp>
        <p:nvSpPr>
          <p:cNvPr id="23" name="Title 2">
            <a:extLst>
              <a:ext uri="{FF2B5EF4-FFF2-40B4-BE49-F238E27FC236}">
                <a16:creationId xmlns:a16="http://schemas.microsoft.com/office/drawing/2014/main" id="{DF53DAEF-BE36-4E8A-B187-CBE7E3009B88}"/>
              </a:ext>
            </a:extLst>
          </p:cNvPr>
          <p:cNvSpPr txBox="1">
            <a:spLocks/>
          </p:cNvSpPr>
          <p:nvPr/>
        </p:nvSpPr>
        <p:spPr>
          <a:xfrm>
            <a:off x="241600" y="229046"/>
            <a:ext cx="6562611" cy="333552"/>
          </a:xfrm>
          <a:prstGeom prst="rect">
            <a:avLst/>
          </a:prstGeom>
        </p:spPr>
        <p:txBody>
          <a:bodyPr>
            <a:noAutofit/>
          </a:bodyPr>
          <a:lstStyle>
            <a:lvl1pPr algn="l" defTabSz="1319213" rtl="0" eaLnBrk="0" fontAlgn="base" hangingPunct="0">
              <a:lnSpc>
                <a:spcPct val="90000"/>
              </a:lnSpc>
              <a:spcBef>
                <a:spcPct val="0"/>
              </a:spcBef>
              <a:spcAft>
                <a:spcPct val="0"/>
              </a:spcAft>
              <a:defRPr sz="2800" kern="1200" spc="-43">
                <a:solidFill>
                  <a:srgbClr val="404040"/>
                </a:solidFill>
                <a:latin typeface="Arial" panose="020B0604020202020204" pitchFamily="34" charset="0"/>
                <a:ea typeface="+mj-ea"/>
                <a:cs typeface="Arial" panose="020B0604020202020204" pitchFamily="34" charset="0"/>
              </a:defRPr>
            </a:lvl1pPr>
            <a:lvl2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2pPr>
            <a:lvl3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3pPr>
            <a:lvl4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4pPr>
            <a:lvl5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5pPr>
            <a:lvl6pPr marL="457200" algn="l" defTabSz="1319213" rtl="0" fontAlgn="base">
              <a:lnSpc>
                <a:spcPct val="90000"/>
              </a:lnSpc>
              <a:spcBef>
                <a:spcPct val="0"/>
              </a:spcBef>
              <a:spcAft>
                <a:spcPct val="0"/>
              </a:spcAft>
              <a:defRPr sz="4000">
                <a:solidFill>
                  <a:srgbClr val="404040"/>
                </a:solidFill>
                <a:latin typeface="Verdana" panose="020B0604030504040204" pitchFamily="34" charset="0"/>
              </a:defRPr>
            </a:lvl6pPr>
            <a:lvl7pPr marL="914400" algn="l" defTabSz="1319213" rtl="0" fontAlgn="base">
              <a:lnSpc>
                <a:spcPct val="90000"/>
              </a:lnSpc>
              <a:spcBef>
                <a:spcPct val="0"/>
              </a:spcBef>
              <a:spcAft>
                <a:spcPct val="0"/>
              </a:spcAft>
              <a:defRPr sz="4000">
                <a:solidFill>
                  <a:srgbClr val="404040"/>
                </a:solidFill>
                <a:latin typeface="Verdana" panose="020B0604030504040204" pitchFamily="34" charset="0"/>
              </a:defRPr>
            </a:lvl7pPr>
            <a:lvl8pPr marL="1371600" algn="l" defTabSz="1319213" rtl="0" fontAlgn="base">
              <a:lnSpc>
                <a:spcPct val="90000"/>
              </a:lnSpc>
              <a:spcBef>
                <a:spcPct val="0"/>
              </a:spcBef>
              <a:spcAft>
                <a:spcPct val="0"/>
              </a:spcAft>
              <a:defRPr sz="4000">
                <a:solidFill>
                  <a:srgbClr val="404040"/>
                </a:solidFill>
                <a:latin typeface="Verdana" panose="020B0604030504040204" pitchFamily="34" charset="0"/>
              </a:defRPr>
            </a:lvl8pPr>
            <a:lvl9pPr marL="1828800" algn="l" defTabSz="1319213" rtl="0" fontAlgn="base">
              <a:lnSpc>
                <a:spcPct val="90000"/>
              </a:lnSpc>
              <a:spcBef>
                <a:spcPct val="0"/>
              </a:spcBef>
              <a:spcAft>
                <a:spcPct val="0"/>
              </a:spcAft>
              <a:defRPr sz="4000">
                <a:solidFill>
                  <a:srgbClr val="404040"/>
                </a:solidFill>
                <a:latin typeface="Verdana" panose="020B0604030504040204" pitchFamily="34" charset="0"/>
              </a:defRPr>
            </a:lvl9pPr>
          </a:lstStyle>
          <a:p>
            <a:pPr defTabSz="742896" eaLnBrk="1" fontAlgn="auto" hangingPunct="1">
              <a:spcAft>
                <a:spcPts val="0"/>
              </a:spcAft>
              <a:defRPr/>
            </a:pPr>
            <a:r>
              <a:rPr lang="en-AU" sz="2000" b="1" dirty="0">
                <a:solidFill>
                  <a:schemeClr val="bg1"/>
                </a:solidFill>
                <a:latin typeface="Open Sans"/>
              </a:rPr>
              <a:t>Internet-related services - Main Operational Challenges</a:t>
            </a:r>
          </a:p>
        </p:txBody>
      </p:sp>
      <p:sp>
        <p:nvSpPr>
          <p:cNvPr id="38" name="TextBox 37">
            <a:extLst>
              <a:ext uri="{FF2B5EF4-FFF2-40B4-BE49-F238E27FC236}">
                <a16:creationId xmlns:a16="http://schemas.microsoft.com/office/drawing/2014/main" id="{A85A0D0E-73A1-43AA-B92F-B204C3140081}"/>
              </a:ext>
            </a:extLst>
          </p:cNvPr>
          <p:cNvSpPr txBox="1"/>
          <p:nvPr/>
        </p:nvSpPr>
        <p:spPr>
          <a:xfrm>
            <a:off x="241601" y="1054613"/>
            <a:ext cx="3567199" cy="261610"/>
          </a:xfrm>
          <a:prstGeom prst="rect">
            <a:avLst/>
          </a:prstGeom>
          <a:noFill/>
        </p:spPr>
        <p:txBody>
          <a:bodyPr wrap="square" rtlCol="0">
            <a:spAutoFit/>
          </a:bodyPr>
          <a:lstStyle/>
          <a:p>
            <a:r>
              <a:rPr lang="en-AU" sz="1100" b="1" dirty="0">
                <a:solidFill>
                  <a:schemeClr val="bg1"/>
                </a:solidFill>
                <a:latin typeface="Open Sans" panose="020B0606030504020204"/>
              </a:rPr>
              <a:t>Internet-related operational challenges</a:t>
            </a:r>
          </a:p>
        </p:txBody>
      </p:sp>
    </p:spTree>
    <p:extLst>
      <p:ext uri="{BB962C8B-B14F-4D97-AF65-F5344CB8AC3E}">
        <p14:creationId xmlns:p14="http://schemas.microsoft.com/office/powerpoint/2010/main" val="2452848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wo people looking at the camera&#10;&#10;Description automatically generated">
            <a:extLst>
              <a:ext uri="{FF2B5EF4-FFF2-40B4-BE49-F238E27FC236}">
                <a16:creationId xmlns:a16="http://schemas.microsoft.com/office/drawing/2014/main" id="{F3FA025A-7604-430C-9A42-1B092B8B3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Rectangle 10">
            <a:extLst>
              <a:ext uri="{FF2B5EF4-FFF2-40B4-BE49-F238E27FC236}">
                <a16:creationId xmlns:a16="http://schemas.microsoft.com/office/drawing/2014/main" id="{6F768A50-A2F9-4A38-994A-0C6581B0DE15}"/>
              </a:ext>
            </a:extLst>
          </p:cNvPr>
          <p:cNvSpPr/>
          <p:nvPr/>
        </p:nvSpPr>
        <p:spPr>
          <a:xfrm>
            <a:off x="-1" y="3079"/>
            <a:ext cx="9144001" cy="5159648"/>
          </a:xfrm>
          <a:prstGeom prst="rect">
            <a:avLst/>
          </a:prstGeom>
          <a:solidFill>
            <a:srgbClr val="13204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AU" sz="1000">
              <a:latin typeface="Open Sans" panose="020B0606030504020204"/>
            </a:endParaRPr>
          </a:p>
        </p:txBody>
      </p:sp>
      <p:graphicFrame>
        <p:nvGraphicFramePr>
          <p:cNvPr id="20" name="Content Placeholder 11">
            <a:extLst>
              <a:ext uri="{FF2B5EF4-FFF2-40B4-BE49-F238E27FC236}">
                <a16:creationId xmlns:a16="http://schemas.microsoft.com/office/drawing/2014/main" id="{B37AC1AD-C97E-4C82-819A-3FD128099A0B}"/>
              </a:ext>
            </a:extLst>
          </p:cNvPr>
          <p:cNvGraphicFramePr>
            <a:graphicFrameLocks/>
          </p:cNvGraphicFramePr>
          <p:nvPr>
            <p:extLst>
              <p:ext uri="{D42A27DB-BD31-4B8C-83A1-F6EECF244321}">
                <p14:modId xmlns:p14="http://schemas.microsoft.com/office/powerpoint/2010/main" val="1661525690"/>
              </p:ext>
            </p:extLst>
          </p:nvPr>
        </p:nvGraphicFramePr>
        <p:xfrm>
          <a:off x="365189" y="1432161"/>
          <a:ext cx="3893046" cy="3124713"/>
        </p:xfrm>
        <a:graphic>
          <a:graphicData uri="http://schemas.openxmlformats.org/drawingml/2006/chart">
            <c:chart xmlns:c="http://schemas.openxmlformats.org/drawingml/2006/chart" xmlns:r="http://schemas.openxmlformats.org/officeDocument/2006/relationships" r:id="rId4"/>
          </a:graphicData>
        </a:graphic>
      </p:graphicFrame>
      <p:sp>
        <p:nvSpPr>
          <p:cNvPr id="23" name="Title 2">
            <a:extLst>
              <a:ext uri="{FF2B5EF4-FFF2-40B4-BE49-F238E27FC236}">
                <a16:creationId xmlns:a16="http://schemas.microsoft.com/office/drawing/2014/main" id="{DF53DAEF-BE36-4E8A-B187-CBE7E3009B88}"/>
              </a:ext>
            </a:extLst>
          </p:cNvPr>
          <p:cNvSpPr txBox="1">
            <a:spLocks/>
          </p:cNvSpPr>
          <p:nvPr/>
        </p:nvSpPr>
        <p:spPr>
          <a:xfrm>
            <a:off x="241601" y="97290"/>
            <a:ext cx="3677256" cy="333552"/>
          </a:xfrm>
          <a:prstGeom prst="rect">
            <a:avLst/>
          </a:prstGeom>
        </p:spPr>
        <p:txBody>
          <a:bodyPr>
            <a:noAutofit/>
          </a:bodyPr>
          <a:lstStyle>
            <a:lvl1pPr algn="l" defTabSz="1319213" rtl="0" eaLnBrk="0" fontAlgn="base" hangingPunct="0">
              <a:lnSpc>
                <a:spcPct val="90000"/>
              </a:lnSpc>
              <a:spcBef>
                <a:spcPct val="0"/>
              </a:spcBef>
              <a:spcAft>
                <a:spcPct val="0"/>
              </a:spcAft>
              <a:defRPr sz="2800" kern="1200" spc="-43">
                <a:solidFill>
                  <a:srgbClr val="404040"/>
                </a:solidFill>
                <a:latin typeface="Arial" panose="020B0604020202020204" pitchFamily="34" charset="0"/>
                <a:ea typeface="+mj-ea"/>
                <a:cs typeface="Arial" panose="020B0604020202020204" pitchFamily="34" charset="0"/>
              </a:defRPr>
            </a:lvl1pPr>
            <a:lvl2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2pPr>
            <a:lvl3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3pPr>
            <a:lvl4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4pPr>
            <a:lvl5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5pPr>
            <a:lvl6pPr marL="457200" algn="l" defTabSz="1319213" rtl="0" fontAlgn="base">
              <a:lnSpc>
                <a:spcPct val="90000"/>
              </a:lnSpc>
              <a:spcBef>
                <a:spcPct val="0"/>
              </a:spcBef>
              <a:spcAft>
                <a:spcPct val="0"/>
              </a:spcAft>
              <a:defRPr sz="4000">
                <a:solidFill>
                  <a:srgbClr val="404040"/>
                </a:solidFill>
                <a:latin typeface="Verdana" panose="020B0604030504040204" pitchFamily="34" charset="0"/>
              </a:defRPr>
            </a:lvl6pPr>
            <a:lvl7pPr marL="914400" algn="l" defTabSz="1319213" rtl="0" fontAlgn="base">
              <a:lnSpc>
                <a:spcPct val="90000"/>
              </a:lnSpc>
              <a:spcBef>
                <a:spcPct val="0"/>
              </a:spcBef>
              <a:spcAft>
                <a:spcPct val="0"/>
              </a:spcAft>
              <a:defRPr sz="4000">
                <a:solidFill>
                  <a:srgbClr val="404040"/>
                </a:solidFill>
                <a:latin typeface="Verdana" panose="020B0604030504040204" pitchFamily="34" charset="0"/>
              </a:defRPr>
            </a:lvl7pPr>
            <a:lvl8pPr marL="1371600" algn="l" defTabSz="1319213" rtl="0" fontAlgn="base">
              <a:lnSpc>
                <a:spcPct val="90000"/>
              </a:lnSpc>
              <a:spcBef>
                <a:spcPct val="0"/>
              </a:spcBef>
              <a:spcAft>
                <a:spcPct val="0"/>
              </a:spcAft>
              <a:defRPr sz="4000">
                <a:solidFill>
                  <a:srgbClr val="404040"/>
                </a:solidFill>
                <a:latin typeface="Verdana" panose="020B0604030504040204" pitchFamily="34" charset="0"/>
              </a:defRPr>
            </a:lvl8pPr>
            <a:lvl9pPr marL="1828800" algn="l" defTabSz="1319213" rtl="0" fontAlgn="base">
              <a:lnSpc>
                <a:spcPct val="90000"/>
              </a:lnSpc>
              <a:spcBef>
                <a:spcPct val="0"/>
              </a:spcBef>
              <a:spcAft>
                <a:spcPct val="0"/>
              </a:spcAft>
              <a:defRPr sz="4000">
                <a:solidFill>
                  <a:srgbClr val="404040"/>
                </a:solidFill>
                <a:latin typeface="Verdana" panose="020B0604030504040204" pitchFamily="34" charset="0"/>
              </a:defRPr>
            </a:lvl9pPr>
          </a:lstStyle>
          <a:p>
            <a:pPr defTabSz="742896" eaLnBrk="1" fontAlgn="auto" hangingPunct="1">
              <a:spcAft>
                <a:spcPts val="0"/>
              </a:spcAft>
              <a:defRPr/>
            </a:pPr>
            <a:r>
              <a:rPr lang="en-AU" sz="2000" b="1" dirty="0">
                <a:solidFill>
                  <a:schemeClr val="bg1"/>
                </a:solidFill>
                <a:latin typeface="Open Sans"/>
              </a:rPr>
              <a:t>Network Security Issues</a:t>
            </a:r>
          </a:p>
        </p:txBody>
      </p:sp>
      <p:sp>
        <p:nvSpPr>
          <p:cNvPr id="25" name="Oval 24">
            <a:extLst>
              <a:ext uri="{FF2B5EF4-FFF2-40B4-BE49-F238E27FC236}">
                <a16:creationId xmlns:a16="http://schemas.microsoft.com/office/drawing/2014/main" id="{DCD15D62-3630-446F-A772-1837EB218583}"/>
              </a:ext>
            </a:extLst>
          </p:cNvPr>
          <p:cNvSpPr>
            <a:spLocks noChangeAspect="1"/>
          </p:cNvSpPr>
          <p:nvPr/>
        </p:nvSpPr>
        <p:spPr>
          <a:xfrm>
            <a:off x="4993238" y="1707049"/>
            <a:ext cx="1260000" cy="1260000"/>
          </a:xfrm>
          <a:prstGeom prst="ellipse">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anchor="ctr"/>
          <a:lstStyle/>
          <a:p>
            <a:pPr algn="ctr">
              <a:defRPr/>
            </a:pPr>
            <a:r>
              <a:rPr lang="en-US" sz="3500" b="1" kern="0" dirty="0">
                <a:solidFill>
                  <a:srgbClr val="FF6B00"/>
                </a:solidFill>
                <a:latin typeface="Tahoma" panose="020B0604030504040204" pitchFamily="34" charset="0"/>
                <a:ea typeface="Tahoma" panose="020B0604030504040204" pitchFamily="34" charset="0"/>
                <a:cs typeface="Tahoma" panose="020B0604030504040204" pitchFamily="34" charset="0"/>
              </a:rPr>
              <a:t>36</a:t>
            </a:r>
            <a:r>
              <a:rPr lang="en-US" sz="1200" b="1" kern="0" dirty="0">
                <a:solidFill>
                  <a:srgbClr val="FF6B00"/>
                </a:solidFill>
                <a:latin typeface="Calibri" panose="020F0502020204030204"/>
              </a:rPr>
              <a:t>%</a:t>
            </a:r>
          </a:p>
        </p:txBody>
      </p:sp>
      <p:sp>
        <p:nvSpPr>
          <p:cNvPr id="27" name="Oval 26">
            <a:extLst>
              <a:ext uri="{FF2B5EF4-FFF2-40B4-BE49-F238E27FC236}">
                <a16:creationId xmlns:a16="http://schemas.microsoft.com/office/drawing/2014/main" id="{D4D69ED1-F59A-48FC-B608-4171D832F0F1}"/>
              </a:ext>
            </a:extLst>
          </p:cNvPr>
          <p:cNvSpPr>
            <a:spLocks noChangeAspect="1"/>
          </p:cNvSpPr>
          <p:nvPr/>
        </p:nvSpPr>
        <p:spPr>
          <a:xfrm>
            <a:off x="5030870" y="3459080"/>
            <a:ext cx="1260000" cy="1260000"/>
          </a:xfrm>
          <a:prstGeom prst="ellipse">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anchor="ctr"/>
          <a:lstStyle/>
          <a:p>
            <a:pPr algn="ctr">
              <a:defRPr/>
            </a:pPr>
            <a:r>
              <a:rPr lang="en-US" sz="3500" b="1" kern="0" dirty="0">
                <a:solidFill>
                  <a:srgbClr val="132048"/>
                </a:solidFill>
                <a:latin typeface="Tahoma" panose="020B0604030504040204" pitchFamily="34" charset="0"/>
                <a:ea typeface="Tahoma" panose="020B0604030504040204" pitchFamily="34" charset="0"/>
                <a:cs typeface="Tahoma" panose="020B0604030504040204" pitchFamily="34" charset="0"/>
              </a:rPr>
              <a:t>35</a:t>
            </a:r>
            <a:r>
              <a:rPr lang="en-US" sz="1200" b="1" kern="0" dirty="0">
                <a:solidFill>
                  <a:srgbClr val="132048"/>
                </a:solidFill>
                <a:latin typeface="Calibri" panose="020F0502020204030204"/>
              </a:rPr>
              <a:t>%</a:t>
            </a:r>
          </a:p>
        </p:txBody>
      </p:sp>
      <p:sp>
        <p:nvSpPr>
          <p:cNvPr id="33" name="Rectangle 32">
            <a:extLst>
              <a:ext uri="{FF2B5EF4-FFF2-40B4-BE49-F238E27FC236}">
                <a16:creationId xmlns:a16="http://schemas.microsoft.com/office/drawing/2014/main" id="{45B5CD9F-2B18-4817-AE70-B4D357D6E4FB}"/>
              </a:ext>
            </a:extLst>
          </p:cNvPr>
          <p:cNvSpPr/>
          <p:nvPr/>
        </p:nvSpPr>
        <p:spPr>
          <a:xfrm>
            <a:off x="6253237" y="2196997"/>
            <a:ext cx="2482993" cy="246221"/>
          </a:xfrm>
          <a:prstGeom prst="rect">
            <a:avLst/>
          </a:prstGeom>
          <a:noFill/>
        </p:spPr>
        <p:txBody>
          <a:bodyPr wrap="square">
            <a:spAutoFit/>
          </a:bodyPr>
          <a:lstStyle/>
          <a:p>
            <a:pPr defTabSz="816134"/>
            <a:r>
              <a:rPr lang="en-US" sz="1000" dirty="0">
                <a:solidFill>
                  <a:schemeClr val="bg1"/>
                </a:solidFill>
                <a:latin typeface="Open Sans" panose="020B0606030504020204"/>
                <a:ea typeface="Open Sans" pitchFamily="34" charset="0"/>
                <a:cs typeface="Open Sans" pitchFamily="34" charset="0"/>
              </a:rPr>
              <a:t>Security specific training programs</a:t>
            </a:r>
          </a:p>
        </p:txBody>
      </p:sp>
      <p:sp>
        <p:nvSpPr>
          <p:cNvPr id="35" name="Rectangle 34">
            <a:extLst>
              <a:ext uri="{FF2B5EF4-FFF2-40B4-BE49-F238E27FC236}">
                <a16:creationId xmlns:a16="http://schemas.microsoft.com/office/drawing/2014/main" id="{3C58139D-F37C-488C-B9E3-096D73878517}"/>
              </a:ext>
            </a:extLst>
          </p:cNvPr>
          <p:cNvSpPr/>
          <p:nvPr/>
        </p:nvSpPr>
        <p:spPr>
          <a:xfrm>
            <a:off x="6290870" y="3959581"/>
            <a:ext cx="3095941" cy="400110"/>
          </a:xfrm>
          <a:prstGeom prst="rect">
            <a:avLst/>
          </a:prstGeom>
          <a:noFill/>
        </p:spPr>
        <p:txBody>
          <a:bodyPr wrap="square">
            <a:spAutoFit/>
          </a:bodyPr>
          <a:lstStyle/>
          <a:p>
            <a:pPr defTabSz="816134"/>
            <a:r>
              <a:rPr lang="en-US" sz="1000" dirty="0">
                <a:solidFill>
                  <a:schemeClr val="bg1"/>
                </a:solidFill>
                <a:latin typeface="Open Sans" panose="020B0606030504020204"/>
                <a:ea typeface="Open Sans" pitchFamily="34" charset="0"/>
                <a:cs typeface="Open Sans" pitchFamily="34" charset="0"/>
              </a:rPr>
              <a:t>Collaborate with other technical security organisations </a:t>
            </a:r>
          </a:p>
        </p:txBody>
      </p:sp>
      <p:sp>
        <p:nvSpPr>
          <p:cNvPr id="2" name="TextBox 1">
            <a:extLst>
              <a:ext uri="{FF2B5EF4-FFF2-40B4-BE49-F238E27FC236}">
                <a16:creationId xmlns:a16="http://schemas.microsoft.com/office/drawing/2014/main" id="{EF1202FD-1C7B-42B0-9DBB-CDF32DE652EE}"/>
              </a:ext>
            </a:extLst>
          </p:cNvPr>
          <p:cNvSpPr txBox="1"/>
          <p:nvPr/>
        </p:nvSpPr>
        <p:spPr>
          <a:xfrm>
            <a:off x="241602" y="1139802"/>
            <a:ext cx="2672499" cy="261610"/>
          </a:xfrm>
          <a:prstGeom prst="rect">
            <a:avLst/>
          </a:prstGeom>
          <a:noFill/>
        </p:spPr>
        <p:txBody>
          <a:bodyPr wrap="square" rtlCol="0">
            <a:spAutoFit/>
          </a:bodyPr>
          <a:lstStyle/>
          <a:p>
            <a:r>
              <a:rPr lang="en-AU" sz="1100" b="1" dirty="0">
                <a:solidFill>
                  <a:schemeClr val="bg1"/>
                </a:solidFill>
                <a:latin typeface="Open Sans" panose="020B0606030504020204"/>
              </a:rPr>
              <a:t>Top Network Security Challenges</a:t>
            </a:r>
          </a:p>
        </p:txBody>
      </p:sp>
      <p:sp>
        <p:nvSpPr>
          <p:cNvPr id="39" name="TextBox 38">
            <a:extLst>
              <a:ext uri="{FF2B5EF4-FFF2-40B4-BE49-F238E27FC236}">
                <a16:creationId xmlns:a16="http://schemas.microsoft.com/office/drawing/2014/main" id="{87B7EC4A-6558-41AA-8A33-AB538954EEDE}"/>
              </a:ext>
            </a:extLst>
          </p:cNvPr>
          <p:cNvSpPr txBox="1"/>
          <p:nvPr/>
        </p:nvSpPr>
        <p:spPr>
          <a:xfrm>
            <a:off x="4993238" y="1139802"/>
            <a:ext cx="3909162" cy="261610"/>
          </a:xfrm>
          <a:prstGeom prst="rect">
            <a:avLst/>
          </a:prstGeom>
          <a:noFill/>
        </p:spPr>
        <p:txBody>
          <a:bodyPr wrap="square" rtlCol="0">
            <a:spAutoFit/>
          </a:bodyPr>
          <a:lstStyle/>
          <a:p>
            <a:r>
              <a:rPr lang="en-AU" sz="1100" b="1" dirty="0">
                <a:solidFill>
                  <a:schemeClr val="bg1"/>
                </a:solidFill>
                <a:latin typeface="Open Sans" panose="020B0606030504020204"/>
              </a:rPr>
              <a:t>Best ways the RIPE NCC can assist with challenges</a:t>
            </a:r>
          </a:p>
        </p:txBody>
      </p:sp>
    </p:spTree>
    <p:extLst>
      <p:ext uri="{BB962C8B-B14F-4D97-AF65-F5344CB8AC3E}">
        <p14:creationId xmlns:p14="http://schemas.microsoft.com/office/powerpoint/2010/main" val="3931364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wo people looking at the camera&#10;&#10;Description automatically generated">
            <a:extLst>
              <a:ext uri="{FF2B5EF4-FFF2-40B4-BE49-F238E27FC236}">
                <a16:creationId xmlns:a16="http://schemas.microsoft.com/office/drawing/2014/main" id="{2AB0B1C1-8E59-4195-91A0-5DDC14757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Rectangle 10">
            <a:extLst>
              <a:ext uri="{FF2B5EF4-FFF2-40B4-BE49-F238E27FC236}">
                <a16:creationId xmlns:a16="http://schemas.microsoft.com/office/drawing/2014/main" id="{6F768A50-A2F9-4A38-994A-0C6581B0DE15}"/>
              </a:ext>
            </a:extLst>
          </p:cNvPr>
          <p:cNvSpPr>
            <a:spLocks noChangeAspect="1"/>
          </p:cNvSpPr>
          <p:nvPr/>
        </p:nvSpPr>
        <p:spPr>
          <a:xfrm>
            <a:off x="-14351" y="0"/>
            <a:ext cx="9172701" cy="5143500"/>
          </a:xfrm>
          <a:prstGeom prst="rect">
            <a:avLst/>
          </a:prstGeom>
          <a:solidFill>
            <a:srgbClr val="13204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AU" sz="1013"/>
          </a:p>
        </p:txBody>
      </p:sp>
      <p:sp>
        <p:nvSpPr>
          <p:cNvPr id="23" name="Title 2">
            <a:extLst>
              <a:ext uri="{FF2B5EF4-FFF2-40B4-BE49-F238E27FC236}">
                <a16:creationId xmlns:a16="http://schemas.microsoft.com/office/drawing/2014/main" id="{DF53DAEF-BE36-4E8A-B187-CBE7E3009B88}"/>
              </a:ext>
            </a:extLst>
          </p:cNvPr>
          <p:cNvSpPr txBox="1">
            <a:spLocks/>
          </p:cNvSpPr>
          <p:nvPr/>
        </p:nvSpPr>
        <p:spPr>
          <a:xfrm>
            <a:off x="306061" y="124486"/>
            <a:ext cx="5246502" cy="333552"/>
          </a:xfrm>
          <a:prstGeom prst="rect">
            <a:avLst/>
          </a:prstGeom>
        </p:spPr>
        <p:txBody>
          <a:bodyPr>
            <a:noAutofit/>
          </a:bodyPr>
          <a:lstStyle>
            <a:lvl1pPr algn="l" defTabSz="1319213" rtl="0" eaLnBrk="0" fontAlgn="base" hangingPunct="0">
              <a:lnSpc>
                <a:spcPct val="90000"/>
              </a:lnSpc>
              <a:spcBef>
                <a:spcPct val="0"/>
              </a:spcBef>
              <a:spcAft>
                <a:spcPct val="0"/>
              </a:spcAft>
              <a:defRPr sz="2800" kern="1200" spc="-43">
                <a:solidFill>
                  <a:srgbClr val="404040"/>
                </a:solidFill>
                <a:latin typeface="Arial" panose="020B0604020202020204" pitchFamily="34" charset="0"/>
                <a:ea typeface="+mj-ea"/>
                <a:cs typeface="Arial" panose="020B0604020202020204" pitchFamily="34" charset="0"/>
              </a:defRPr>
            </a:lvl1pPr>
            <a:lvl2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2pPr>
            <a:lvl3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3pPr>
            <a:lvl4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4pPr>
            <a:lvl5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5pPr>
            <a:lvl6pPr marL="457200" algn="l" defTabSz="1319213" rtl="0" fontAlgn="base">
              <a:lnSpc>
                <a:spcPct val="90000"/>
              </a:lnSpc>
              <a:spcBef>
                <a:spcPct val="0"/>
              </a:spcBef>
              <a:spcAft>
                <a:spcPct val="0"/>
              </a:spcAft>
              <a:defRPr sz="4000">
                <a:solidFill>
                  <a:srgbClr val="404040"/>
                </a:solidFill>
                <a:latin typeface="Verdana" panose="020B0604030504040204" pitchFamily="34" charset="0"/>
              </a:defRPr>
            </a:lvl6pPr>
            <a:lvl7pPr marL="914400" algn="l" defTabSz="1319213" rtl="0" fontAlgn="base">
              <a:lnSpc>
                <a:spcPct val="90000"/>
              </a:lnSpc>
              <a:spcBef>
                <a:spcPct val="0"/>
              </a:spcBef>
              <a:spcAft>
                <a:spcPct val="0"/>
              </a:spcAft>
              <a:defRPr sz="4000">
                <a:solidFill>
                  <a:srgbClr val="404040"/>
                </a:solidFill>
                <a:latin typeface="Verdana" panose="020B0604030504040204" pitchFamily="34" charset="0"/>
              </a:defRPr>
            </a:lvl7pPr>
            <a:lvl8pPr marL="1371600" algn="l" defTabSz="1319213" rtl="0" fontAlgn="base">
              <a:lnSpc>
                <a:spcPct val="90000"/>
              </a:lnSpc>
              <a:spcBef>
                <a:spcPct val="0"/>
              </a:spcBef>
              <a:spcAft>
                <a:spcPct val="0"/>
              </a:spcAft>
              <a:defRPr sz="4000">
                <a:solidFill>
                  <a:srgbClr val="404040"/>
                </a:solidFill>
                <a:latin typeface="Verdana" panose="020B0604030504040204" pitchFamily="34" charset="0"/>
              </a:defRPr>
            </a:lvl8pPr>
            <a:lvl9pPr marL="1828800" algn="l" defTabSz="1319213" rtl="0" fontAlgn="base">
              <a:lnSpc>
                <a:spcPct val="90000"/>
              </a:lnSpc>
              <a:spcBef>
                <a:spcPct val="0"/>
              </a:spcBef>
              <a:spcAft>
                <a:spcPct val="0"/>
              </a:spcAft>
              <a:defRPr sz="4000">
                <a:solidFill>
                  <a:srgbClr val="404040"/>
                </a:solidFill>
                <a:latin typeface="Verdana" panose="020B0604030504040204" pitchFamily="34" charset="0"/>
              </a:defRPr>
            </a:lvl9pPr>
          </a:lstStyle>
          <a:p>
            <a:pPr defTabSz="742896" eaLnBrk="1" fontAlgn="auto" hangingPunct="1">
              <a:spcAft>
                <a:spcPts val="0"/>
              </a:spcAft>
              <a:defRPr/>
            </a:pPr>
            <a:r>
              <a:rPr lang="en-AU" sz="2000" b="1" dirty="0">
                <a:solidFill>
                  <a:schemeClr val="bg1"/>
                </a:solidFill>
                <a:latin typeface="Open Sans"/>
              </a:rPr>
              <a:t>IPv4 </a:t>
            </a:r>
            <a:r>
              <a:rPr lang="en-AU" sz="2000" b="1" dirty="0">
                <a:solidFill>
                  <a:schemeClr val="bg1">
                    <a:lumMod val="95000"/>
                  </a:schemeClr>
                </a:solidFill>
                <a:latin typeface="Open Sans"/>
              </a:rPr>
              <a:t>Scarcity</a:t>
            </a:r>
          </a:p>
        </p:txBody>
      </p:sp>
      <p:sp>
        <p:nvSpPr>
          <p:cNvPr id="2" name="TextBox 1">
            <a:extLst>
              <a:ext uri="{FF2B5EF4-FFF2-40B4-BE49-F238E27FC236}">
                <a16:creationId xmlns:a16="http://schemas.microsoft.com/office/drawing/2014/main" id="{EF1202FD-1C7B-42B0-9DBB-CDF32DE652EE}"/>
              </a:ext>
            </a:extLst>
          </p:cNvPr>
          <p:cNvSpPr txBox="1"/>
          <p:nvPr/>
        </p:nvSpPr>
        <p:spPr>
          <a:xfrm>
            <a:off x="306061" y="695173"/>
            <a:ext cx="3488339" cy="261610"/>
          </a:xfrm>
          <a:prstGeom prst="rect">
            <a:avLst/>
          </a:prstGeom>
          <a:noFill/>
        </p:spPr>
        <p:txBody>
          <a:bodyPr wrap="square" rtlCol="0">
            <a:spAutoFit/>
          </a:bodyPr>
          <a:lstStyle/>
          <a:p>
            <a:r>
              <a:rPr lang="en-AU" sz="1100" b="1" dirty="0">
                <a:solidFill>
                  <a:schemeClr val="bg1"/>
                </a:solidFill>
                <a:latin typeface="Open Sans" panose="020B0606030504020204"/>
              </a:rPr>
              <a:t>Challenges with scarcity of IPv4 addresses</a:t>
            </a:r>
          </a:p>
        </p:txBody>
      </p:sp>
      <p:sp>
        <p:nvSpPr>
          <p:cNvPr id="39" name="TextBox 38">
            <a:extLst>
              <a:ext uri="{FF2B5EF4-FFF2-40B4-BE49-F238E27FC236}">
                <a16:creationId xmlns:a16="http://schemas.microsoft.com/office/drawing/2014/main" id="{87B7EC4A-6558-41AA-8A33-AB538954EEDE}"/>
              </a:ext>
            </a:extLst>
          </p:cNvPr>
          <p:cNvSpPr txBox="1"/>
          <p:nvPr/>
        </p:nvSpPr>
        <p:spPr>
          <a:xfrm>
            <a:off x="248710" y="3283772"/>
            <a:ext cx="3330281" cy="261610"/>
          </a:xfrm>
          <a:prstGeom prst="rect">
            <a:avLst/>
          </a:prstGeom>
          <a:noFill/>
        </p:spPr>
        <p:txBody>
          <a:bodyPr wrap="square" rtlCol="0">
            <a:spAutoFit/>
          </a:bodyPr>
          <a:lstStyle/>
          <a:p>
            <a:pPr algn="ctr"/>
            <a:r>
              <a:rPr lang="en-AU" sz="1100" b="1" dirty="0">
                <a:solidFill>
                  <a:schemeClr val="bg1"/>
                </a:solidFill>
                <a:latin typeface="Open Sans" panose="020B0606030504020204"/>
              </a:rPr>
              <a:t>Will you need more IPv4 in the next 2 – 3 years?</a:t>
            </a:r>
          </a:p>
        </p:txBody>
      </p:sp>
      <p:sp>
        <p:nvSpPr>
          <p:cNvPr id="19" name="Oval 18">
            <a:extLst>
              <a:ext uri="{FF2B5EF4-FFF2-40B4-BE49-F238E27FC236}">
                <a16:creationId xmlns:a16="http://schemas.microsoft.com/office/drawing/2014/main" id="{7AB12660-D3C6-415A-90D2-7F2D7CE90421}"/>
              </a:ext>
            </a:extLst>
          </p:cNvPr>
          <p:cNvSpPr>
            <a:spLocks noChangeAspect="1"/>
          </p:cNvSpPr>
          <p:nvPr/>
        </p:nvSpPr>
        <p:spPr>
          <a:xfrm>
            <a:off x="870625" y="3686101"/>
            <a:ext cx="1188000" cy="1188899"/>
          </a:xfrm>
          <a:prstGeom prst="ellipse">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anchor="ctr"/>
          <a:lstStyle/>
          <a:p>
            <a:pPr algn="ctr">
              <a:defRPr/>
            </a:pPr>
            <a:r>
              <a:rPr lang="en-US" sz="3500" b="1" kern="0" dirty="0">
                <a:solidFill>
                  <a:srgbClr val="FF6B00"/>
                </a:solidFill>
                <a:latin typeface="Tahoma" panose="020B0604030504040204" pitchFamily="34" charset="0"/>
                <a:ea typeface="Tahoma" panose="020B0604030504040204" pitchFamily="34" charset="0"/>
                <a:cs typeface="Tahoma" panose="020B0604030504040204" pitchFamily="34" charset="0"/>
              </a:rPr>
              <a:t>53</a:t>
            </a:r>
            <a:r>
              <a:rPr lang="en-US" sz="600" b="1" kern="0" dirty="0">
                <a:solidFill>
                  <a:srgbClr val="FF6B00"/>
                </a:solidFill>
                <a:latin typeface="Open Sans" panose="020B0606030504020204"/>
              </a:rPr>
              <a:t>%</a:t>
            </a:r>
          </a:p>
          <a:p>
            <a:pPr algn="ctr">
              <a:defRPr/>
            </a:pPr>
            <a:r>
              <a:rPr lang="en-US" sz="1200" b="1" kern="0" dirty="0">
                <a:solidFill>
                  <a:srgbClr val="132048"/>
                </a:solidFill>
                <a:latin typeface="Open Sans" panose="020B0606030504020204"/>
              </a:rPr>
              <a:t>Yes</a:t>
            </a:r>
          </a:p>
        </p:txBody>
      </p:sp>
      <p:graphicFrame>
        <p:nvGraphicFramePr>
          <p:cNvPr id="24" name="Content Placeholder 11">
            <a:extLst>
              <a:ext uri="{FF2B5EF4-FFF2-40B4-BE49-F238E27FC236}">
                <a16:creationId xmlns:a16="http://schemas.microsoft.com/office/drawing/2014/main" id="{2DC8E6FA-C687-4416-96E1-04EEBBF266E2}"/>
              </a:ext>
            </a:extLst>
          </p:cNvPr>
          <p:cNvGraphicFramePr>
            <a:graphicFrameLocks/>
          </p:cNvGraphicFramePr>
          <p:nvPr>
            <p:extLst>
              <p:ext uri="{D42A27DB-BD31-4B8C-83A1-F6EECF244321}">
                <p14:modId xmlns:p14="http://schemas.microsoft.com/office/powerpoint/2010/main" val="1036285036"/>
              </p:ext>
            </p:extLst>
          </p:nvPr>
        </p:nvGraphicFramePr>
        <p:xfrm>
          <a:off x="5847702" y="3414577"/>
          <a:ext cx="2851003" cy="1551561"/>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a:extLst>
              <a:ext uri="{FF2B5EF4-FFF2-40B4-BE49-F238E27FC236}">
                <a16:creationId xmlns:a16="http://schemas.microsoft.com/office/drawing/2014/main" id="{CE8A770F-D9AC-4FA7-8633-00626745C8B1}"/>
              </a:ext>
            </a:extLst>
          </p:cNvPr>
          <p:cNvSpPr txBox="1"/>
          <p:nvPr/>
        </p:nvSpPr>
        <p:spPr>
          <a:xfrm>
            <a:off x="5734181" y="3283772"/>
            <a:ext cx="2851003" cy="261610"/>
          </a:xfrm>
          <a:prstGeom prst="rect">
            <a:avLst/>
          </a:prstGeom>
          <a:noFill/>
        </p:spPr>
        <p:txBody>
          <a:bodyPr wrap="square" rtlCol="0">
            <a:spAutoFit/>
          </a:bodyPr>
          <a:lstStyle/>
          <a:p>
            <a:r>
              <a:rPr lang="en-AU" sz="1100" b="1" dirty="0">
                <a:solidFill>
                  <a:schemeClr val="bg1"/>
                </a:solidFill>
                <a:latin typeface="Open Sans" panose="020B0606030504020204"/>
              </a:rPr>
              <a:t>What will you do to obtain more IPv4?</a:t>
            </a:r>
          </a:p>
        </p:txBody>
      </p:sp>
      <p:graphicFrame>
        <p:nvGraphicFramePr>
          <p:cNvPr id="18" name="Chart 17">
            <a:extLst>
              <a:ext uri="{FF2B5EF4-FFF2-40B4-BE49-F238E27FC236}">
                <a16:creationId xmlns:a16="http://schemas.microsoft.com/office/drawing/2014/main" id="{63C38C9A-1419-4923-B7AD-2728FA12B3A4}"/>
              </a:ext>
            </a:extLst>
          </p:cNvPr>
          <p:cNvGraphicFramePr>
            <a:graphicFrameLocks/>
          </p:cNvGraphicFramePr>
          <p:nvPr>
            <p:extLst>
              <p:ext uri="{D42A27DB-BD31-4B8C-83A1-F6EECF244321}">
                <p14:modId xmlns:p14="http://schemas.microsoft.com/office/powerpoint/2010/main" val="2705503252"/>
              </p:ext>
            </p:extLst>
          </p:nvPr>
        </p:nvGraphicFramePr>
        <p:xfrm>
          <a:off x="209982" y="1001188"/>
          <a:ext cx="6738018" cy="19487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6598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o people looking at the camera&#10;&#10;Description automatically generated">
            <a:extLst>
              <a:ext uri="{FF2B5EF4-FFF2-40B4-BE49-F238E27FC236}">
                <a16:creationId xmlns:a16="http://schemas.microsoft.com/office/drawing/2014/main" id="{5FB40369-D5A9-4462-A29B-3F05AA8F9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4" y="0"/>
            <a:ext cx="9194714" cy="5143500"/>
          </a:xfrm>
          <a:prstGeom prst="rect">
            <a:avLst/>
          </a:prstGeom>
        </p:spPr>
      </p:pic>
      <p:sp>
        <p:nvSpPr>
          <p:cNvPr id="11" name="Rectangle 10">
            <a:extLst>
              <a:ext uri="{FF2B5EF4-FFF2-40B4-BE49-F238E27FC236}">
                <a16:creationId xmlns:a16="http://schemas.microsoft.com/office/drawing/2014/main" id="{6F768A50-A2F9-4A38-994A-0C6581B0DE15}"/>
              </a:ext>
            </a:extLst>
          </p:cNvPr>
          <p:cNvSpPr>
            <a:spLocks noChangeAspect="1"/>
          </p:cNvSpPr>
          <p:nvPr/>
        </p:nvSpPr>
        <p:spPr>
          <a:xfrm>
            <a:off x="-50714" y="0"/>
            <a:ext cx="9194714" cy="5143500"/>
          </a:xfrm>
          <a:prstGeom prst="rect">
            <a:avLst/>
          </a:prstGeom>
          <a:solidFill>
            <a:srgbClr val="13204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AU" sz="1013"/>
          </a:p>
        </p:txBody>
      </p:sp>
      <p:sp>
        <p:nvSpPr>
          <p:cNvPr id="23" name="Title 2">
            <a:extLst>
              <a:ext uri="{FF2B5EF4-FFF2-40B4-BE49-F238E27FC236}">
                <a16:creationId xmlns:a16="http://schemas.microsoft.com/office/drawing/2014/main" id="{DF53DAEF-BE36-4E8A-B187-CBE7E3009B88}"/>
              </a:ext>
            </a:extLst>
          </p:cNvPr>
          <p:cNvSpPr txBox="1">
            <a:spLocks/>
          </p:cNvSpPr>
          <p:nvPr/>
        </p:nvSpPr>
        <p:spPr>
          <a:xfrm>
            <a:off x="367944" y="167619"/>
            <a:ext cx="5246502" cy="333552"/>
          </a:xfrm>
          <a:prstGeom prst="rect">
            <a:avLst/>
          </a:prstGeom>
        </p:spPr>
        <p:txBody>
          <a:bodyPr>
            <a:noAutofit/>
          </a:bodyPr>
          <a:lstStyle>
            <a:lvl1pPr algn="l" defTabSz="1319213" rtl="0" eaLnBrk="0" fontAlgn="base" hangingPunct="0">
              <a:lnSpc>
                <a:spcPct val="90000"/>
              </a:lnSpc>
              <a:spcBef>
                <a:spcPct val="0"/>
              </a:spcBef>
              <a:spcAft>
                <a:spcPct val="0"/>
              </a:spcAft>
              <a:defRPr sz="2800" kern="1200" spc="-43">
                <a:solidFill>
                  <a:srgbClr val="404040"/>
                </a:solidFill>
                <a:latin typeface="Arial" panose="020B0604020202020204" pitchFamily="34" charset="0"/>
                <a:ea typeface="+mj-ea"/>
                <a:cs typeface="Arial" panose="020B0604020202020204" pitchFamily="34" charset="0"/>
              </a:defRPr>
            </a:lvl1pPr>
            <a:lvl2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2pPr>
            <a:lvl3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3pPr>
            <a:lvl4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4pPr>
            <a:lvl5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5pPr>
            <a:lvl6pPr marL="457200" algn="l" defTabSz="1319213" rtl="0" fontAlgn="base">
              <a:lnSpc>
                <a:spcPct val="90000"/>
              </a:lnSpc>
              <a:spcBef>
                <a:spcPct val="0"/>
              </a:spcBef>
              <a:spcAft>
                <a:spcPct val="0"/>
              </a:spcAft>
              <a:defRPr sz="4000">
                <a:solidFill>
                  <a:srgbClr val="404040"/>
                </a:solidFill>
                <a:latin typeface="Verdana" panose="020B0604030504040204" pitchFamily="34" charset="0"/>
              </a:defRPr>
            </a:lvl6pPr>
            <a:lvl7pPr marL="914400" algn="l" defTabSz="1319213" rtl="0" fontAlgn="base">
              <a:lnSpc>
                <a:spcPct val="90000"/>
              </a:lnSpc>
              <a:spcBef>
                <a:spcPct val="0"/>
              </a:spcBef>
              <a:spcAft>
                <a:spcPct val="0"/>
              </a:spcAft>
              <a:defRPr sz="4000">
                <a:solidFill>
                  <a:srgbClr val="404040"/>
                </a:solidFill>
                <a:latin typeface="Verdana" panose="020B0604030504040204" pitchFamily="34" charset="0"/>
              </a:defRPr>
            </a:lvl7pPr>
            <a:lvl8pPr marL="1371600" algn="l" defTabSz="1319213" rtl="0" fontAlgn="base">
              <a:lnSpc>
                <a:spcPct val="90000"/>
              </a:lnSpc>
              <a:spcBef>
                <a:spcPct val="0"/>
              </a:spcBef>
              <a:spcAft>
                <a:spcPct val="0"/>
              </a:spcAft>
              <a:defRPr sz="4000">
                <a:solidFill>
                  <a:srgbClr val="404040"/>
                </a:solidFill>
                <a:latin typeface="Verdana" panose="020B0604030504040204" pitchFamily="34" charset="0"/>
              </a:defRPr>
            </a:lvl8pPr>
            <a:lvl9pPr marL="1828800" algn="l" defTabSz="1319213" rtl="0" fontAlgn="base">
              <a:lnSpc>
                <a:spcPct val="90000"/>
              </a:lnSpc>
              <a:spcBef>
                <a:spcPct val="0"/>
              </a:spcBef>
              <a:spcAft>
                <a:spcPct val="0"/>
              </a:spcAft>
              <a:defRPr sz="4000">
                <a:solidFill>
                  <a:srgbClr val="404040"/>
                </a:solidFill>
                <a:latin typeface="Verdana" panose="020B0604030504040204" pitchFamily="34" charset="0"/>
              </a:defRPr>
            </a:lvl9pPr>
          </a:lstStyle>
          <a:p>
            <a:pPr defTabSz="742896" eaLnBrk="1" fontAlgn="auto" hangingPunct="1">
              <a:spcAft>
                <a:spcPts val="0"/>
              </a:spcAft>
              <a:defRPr/>
            </a:pPr>
            <a:r>
              <a:rPr lang="en-AU" sz="2000" b="1" dirty="0">
                <a:solidFill>
                  <a:schemeClr val="bg1"/>
                </a:solidFill>
                <a:latin typeface="Open Sans"/>
              </a:rPr>
              <a:t>IPv6 Deployment</a:t>
            </a:r>
          </a:p>
        </p:txBody>
      </p:sp>
      <p:graphicFrame>
        <p:nvGraphicFramePr>
          <p:cNvPr id="28" name="Content Placeholder 11">
            <a:extLst>
              <a:ext uri="{FF2B5EF4-FFF2-40B4-BE49-F238E27FC236}">
                <a16:creationId xmlns:a16="http://schemas.microsoft.com/office/drawing/2014/main" id="{2DDEC33A-671C-4FB4-9109-4E54F698ED6D}"/>
              </a:ext>
            </a:extLst>
          </p:cNvPr>
          <p:cNvGraphicFramePr>
            <a:graphicFrameLocks/>
          </p:cNvGraphicFramePr>
          <p:nvPr>
            <p:extLst>
              <p:ext uri="{D42A27DB-BD31-4B8C-83A1-F6EECF244321}">
                <p14:modId xmlns:p14="http://schemas.microsoft.com/office/powerpoint/2010/main" val="2068042721"/>
              </p:ext>
            </p:extLst>
          </p:nvPr>
        </p:nvGraphicFramePr>
        <p:xfrm>
          <a:off x="253894" y="861438"/>
          <a:ext cx="6926835" cy="1879380"/>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a:extLst>
              <a:ext uri="{FF2B5EF4-FFF2-40B4-BE49-F238E27FC236}">
                <a16:creationId xmlns:a16="http://schemas.microsoft.com/office/drawing/2014/main" id="{FF141899-20A9-4CB5-9E33-A883F0179349}"/>
              </a:ext>
            </a:extLst>
          </p:cNvPr>
          <p:cNvSpPr txBox="1"/>
          <p:nvPr/>
        </p:nvSpPr>
        <p:spPr>
          <a:xfrm>
            <a:off x="253893" y="729532"/>
            <a:ext cx="4067095" cy="261610"/>
          </a:xfrm>
          <a:prstGeom prst="rect">
            <a:avLst/>
          </a:prstGeom>
          <a:noFill/>
        </p:spPr>
        <p:txBody>
          <a:bodyPr wrap="square" rtlCol="0">
            <a:spAutoFit/>
          </a:bodyPr>
          <a:lstStyle/>
          <a:p>
            <a:r>
              <a:rPr lang="en-AU" sz="1100" b="1" dirty="0">
                <a:solidFill>
                  <a:schemeClr val="bg1"/>
                </a:solidFill>
                <a:latin typeface="Open Sans" panose="020B0606030504020204"/>
              </a:rPr>
              <a:t>What is the status of your IPv6 Deployment plans?</a:t>
            </a:r>
          </a:p>
        </p:txBody>
      </p:sp>
      <p:graphicFrame>
        <p:nvGraphicFramePr>
          <p:cNvPr id="30" name="Chart 29">
            <a:extLst>
              <a:ext uri="{FF2B5EF4-FFF2-40B4-BE49-F238E27FC236}">
                <a16:creationId xmlns:a16="http://schemas.microsoft.com/office/drawing/2014/main" id="{1012D758-ADE5-497C-80EC-089DF8BE4648}"/>
              </a:ext>
            </a:extLst>
          </p:cNvPr>
          <p:cNvGraphicFramePr>
            <a:graphicFrameLocks/>
          </p:cNvGraphicFramePr>
          <p:nvPr>
            <p:extLst>
              <p:ext uri="{D42A27DB-BD31-4B8C-83A1-F6EECF244321}">
                <p14:modId xmlns:p14="http://schemas.microsoft.com/office/powerpoint/2010/main" val="1268459215"/>
              </p:ext>
            </p:extLst>
          </p:nvPr>
        </p:nvGraphicFramePr>
        <p:xfrm>
          <a:off x="253893" y="3096501"/>
          <a:ext cx="7601307" cy="1879380"/>
        </p:xfrm>
        <a:graphic>
          <a:graphicData uri="http://schemas.openxmlformats.org/drawingml/2006/chart">
            <c:chart xmlns:c="http://schemas.openxmlformats.org/drawingml/2006/chart" xmlns:r="http://schemas.openxmlformats.org/officeDocument/2006/relationships" r:id="rId5"/>
          </a:graphicData>
        </a:graphic>
      </p:graphicFrame>
      <p:sp>
        <p:nvSpPr>
          <p:cNvPr id="31" name="TextBox 30">
            <a:extLst>
              <a:ext uri="{FF2B5EF4-FFF2-40B4-BE49-F238E27FC236}">
                <a16:creationId xmlns:a16="http://schemas.microsoft.com/office/drawing/2014/main" id="{331C6EB1-FCD7-4408-B757-A81237009E32}"/>
              </a:ext>
            </a:extLst>
          </p:cNvPr>
          <p:cNvSpPr txBox="1"/>
          <p:nvPr/>
        </p:nvSpPr>
        <p:spPr>
          <a:xfrm>
            <a:off x="253892" y="2862394"/>
            <a:ext cx="3636789" cy="261610"/>
          </a:xfrm>
          <a:prstGeom prst="rect">
            <a:avLst/>
          </a:prstGeom>
          <a:noFill/>
        </p:spPr>
        <p:txBody>
          <a:bodyPr wrap="square" rtlCol="0">
            <a:spAutoFit/>
          </a:bodyPr>
          <a:lstStyle/>
          <a:p>
            <a:r>
              <a:rPr lang="en-AU" sz="1100" b="1" dirty="0">
                <a:solidFill>
                  <a:schemeClr val="bg1"/>
                </a:solidFill>
                <a:latin typeface="Open Sans" panose="020B0606030504020204"/>
              </a:rPr>
              <a:t>What are the main reasons not to deploy IPv6?</a:t>
            </a:r>
          </a:p>
        </p:txBody>
      </p:sp>
    </p:spTree>
    <p:extLst>
      <p:ext uri="{BB962C8B-B14F-4D97-AF65-F5344CB8AC3E}">
        <p14:creationId xmlns:p14="http://schemas.microsoft.com/office/powerpoint/2010/main" val="4125882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Two people looking at the camera&#10;&#10;Description automatically generated">
            <a:extLst>
              <a:ext uri="{FF2B5EF4-FFF2-40B4-BE49-F238E27FC236}">
                <a16:creationId xmlns:a16="http://schemas.microsoft.com/office/drawing/2014/main" id="{25CB1058-5609-4012-B17F-7E2E43FB5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0"/>
            <a:ext cx="9144000" cy="5142759"/>
          </a:xfrm>
          <a:prstGeom prst="rect">
            <a:avLst/>
          </a:prstGeom>
        </p:spPr>
      </p:pic>
      <p:sp>
        <p:nvSpPr>
          <p:cNvPr id="11" name="Rectangle 10">
            <a:extLst>
              <a:ext uri="{FF2B5EF4-FFF2-40B4-BE49-F238E27FC236}">
                <a16:creationId xmlns:a16="http://schemas.microsoft.com/office/drawing/2014/main" id="{6F768A50-A2F9-4A38-994A-0C6581B0DE15}"/>
              </a:ext>
            </a:extLst>
          </p:cNvPr>
          <p:cNvSpPr/>
          <p:nvPr/>
        </p:nvSpPr>
        <p:spPr>
          <a:xfrm>
            <a:off x="0" y="0"/>
            <a:ext cx="9144000" cy="5143500"/>
          </a:xfrm>
          <a:prstGeom prst="rect">
            <a:avLst/>
          </a:prstGeom>
          <a:solidFill>
            <a:srgbClr val="132048">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1013" dirty="0"/>
          </a:p>
        </p:txBody>
      </p:sp>
      <p:sp>
        <p:nvSpPr>
          <p:cNvPr id="7" name="Title 2">
            <a:extLst>
              <a:ext uri="{FF2B5EF4-FFF2-40B4-BE49-F238E27FC236}">
                <a16:creationId xmlns:a16="http://schemas.microsoft.com/office/drawing/2014/main" id="{75FAB842-88AA-455F-853B-6748C2891FAE}"/>
              </a:ext>
            </a:extLst>
          </p:cNvPr>
          <p:cNvSpPr txBox="1">
            <a:spLocks/>
          </p:cNvSpPr>
          <p:nvPr/>
        </p:nvSpPr>
        <p:spPr>
          <a:xfrm>
            <a:off x="347930" y="174128"/>
            <a:ext cx="2936097" cy="333552"/>
          </a:xfrm>
          <a:prstGeom prst="rect">
            <a:avLst/>
          </a:prstGeom>
        </p:spPr>
        <p:txBody>
          <a:bodyPr>
            <a:noAutofit/>
          </a:bodyPr>
          <a:lstStyle>
            <a:lvl1pPr algn="l" defTabSz="1319213" rtl="0" eaLnBrk="0" fontAlgn="base" hangingPunct="0">
              <a:lnSpc>
                <a:spcPct val="90000"/>
              </a:lnSpc>
              <a:spcBef>
                <a:spcPct val="0"/>
              </a:spcBef>
              <a:spcAft>
                <a:spcPct val="0"/>
              </a:spcAft>
              <a:defRPr sz="2800" kern="1200" spc="-43">
                <a:solidFill>
                  <a:srgbClr val="404040"/>
                </a:solidFill>
                <a:latin typeface="Arial" panose="020B0604020202020204" pitchFamily="34" charset="0"/>
                <a:ea typeface="+mj-ea"/>
                <a:cs typeface="Arial" panose="020B0604020202020204" pitchFamily="34" charset="0"/>
              </a:defRPr>
            </a:lvl1pPr>
            <a:lvl2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2pPr>
            <a:lvl3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3pPr>
            <a:lvl4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4pPr>
            <a:lvl5pPr algn="l" defTabSz="1319213" rtl="0" eaLnBrk="0" fontAlgn="base" hangingPunct="0">
              <a:lnSpc>
                <a:spcPct val="90000"/>
              </a:lnSpc>
              <a:spcBef>
                <a:spcPct val="0"/>
              </a:spcBef>
              <a:spcAft>
                <a:spcPct val="0"/>
              </a:spcAft>
              <a:defRPr sz="4000">
                <a:solidFill>
                  <a:srgbClr val="404040"/>
                </a:solidFill>
                <a:latin typeface="Verdana" panose="020B0604030504040204" pitchFamily="34" charset="0"/>
              </a:defRPr>
            </a:lvl5pPr>
            <a:lvl6pPr marL="457200" algn="l" defTabSz="1319213" rtl="0" fontAlgn="base">
              <a:lnSpc>
                <a:spcPct val="90000"/>
              </a:lnSpc>
              <a:spcBef>
                <a:spcPct val="0"/>
              </a:spcBef>
              <a:spcAft>
                <a:spcPct val="0"/>
              </a:spcAft>
              <a:defRPr sz="4000">
                <a:solidFill>
                  <a:srgbClr val="404040"/>
                </a:solidFill>
                <a:latin typeface="Verdana" panose="020B0604030504040204" pitchFamily="34" charset="0"/>
              </a:defRPr>
            </a:lvl6pPr>
            <a:lvl7pPr marL="914400" algn="l" defTabSz="1319213" rtl="0" fontAlgn="base">
              <a:lnSpc>
                <a:spcPct val="90000"/>
              </a:lnSpc>
              <a:spcBef>
                <a:spcPct val="0"/>
              </a:spcBef>
              <a:spcAft>
                <a:spcPct val="0"/>
              </a:spcAft>
              <a:defRPr sz="4000">
                <a:solidFill>
                  <a:srgbClr val="404040"/>
                </a:solidFill>
                <a:latin typeface="Verdana" panose="020B0604030504040204" pitchFamily="34" charset="0"/>
              </a:defRPr>
            </a:lvl7pPr>
            <a:lvl8pPr marL="1371600" algn="l" defTabSz="1319213" rtl="0" fontAlgn="base">
              <a:lnSpc>
                <a:spcPct val="90000"/>
              </a:lnSpc>
              <a:spcBef>
                <a:spcPct val="0"/>
              </a:spcBef>
              <a:spcAft>
                <a:spcPct val="0"/>
              </a:spcAft>
              <a:defRPr sz="4000">
                <a:solidFill>
                  <a:srgbClr val="404040"/>
                </a:solidFill>
                <a:latin typeface="Verdana" panose="020B0604030504040204" pitchFamily="34" charset="0"/>
              </a:defRPr>
            </a:lvl8pPr>
            <a:lvl9pPr marL="1828800" algn="l" defTabSz="1319213" rtl="0" fontAlgn="base">
              <a:lnSpc>
                <a:spcPct val="90000"/>
              </a:lnSpc>
              <a:spcBef>
                <a:spcPct val="0"/>
              </a:spcBef>
              <a:spcAft>
                <a:spcPct val="0"/>
              </a:spcAft>
              <a:defRPr sz="4000">
                <a:solidFill>
                  <a:srgbClr val="404040"/>
                </a:solidFill>
                <a:latin typeface="Verdana" panose="020B0604030504040204" pitchFamily="34" charset="0"/>
              </a:defRPr>
            </a:lvl9pPr>
          </a:lstStyle>
          <a:p>
            <a:pPr defTabSz="742896" eaLnBrk="1" fontAlgn="auto" hangingPunct="1">
              <a:spcAft>
                <a:spcPts val="0"/>
              </a:spcAft>
              <a:defRPr/>
            </a:pPr>
            <a:r>
              <a:rPr lang="en-AU" sz="2000" b="1" dirty="0">
                <a:solidFill>
                  <a:schemeClr val="bg1"/>
                </a:solidFill>
                <a:latin typeface="Open Sans"/>
              </a:rPr>
              <a:t>RIPE NCC Database</a:t>
            </a:r>
          </a:p>
        </p:txBody>
      </p:sp>
      <p:sp>
        <p:nvSpPr>
          <p:cNvPr id="5" name="TextBox 4">
            <a:extLst>
              <a:ext uri="{FF2B5EF4-FFF2-40B4-BE49-F238E27FC236}">
                <a16:creationId xmlns:a16="http://schemas.microsoft.com/office/drawing/2014/main" id="{EB473301-4177-48AB-85DE-736A1CE6B284}"/>
              </a:ext>
            </a:extLst>
          </p:cNvPr>
          <p:cNvSpPr txBox="1"/>
          <p:nvPr/>
        </p:nvSpPr>
        <p:spPr>
          <a:xfrm>
            <a:off x="4881600" y="1525450"/>
            <a:ext cx="3938400" cy="3323987"/>
          </a:xfrm>
          <a:prstGeom prst="rect">
            <a:avLst/>
          </a:prstGeom>
          <a:noFill/>
        </p:spPr>
        <p:txBody>
          <a:bodyPr wrap="square" rtlCol="0">
            <a:spAutoFit/>
          </a:bodyPr>
          <a:lstStyle/>
          <a:p>
            <a:pPr lvl="0" defTabSz="1320704">
              <a:spcAft>
                <a:spcPts val="1200"/>
              </a:spcAft>
            </a:pPr>
            <a:r>
              <a:rPr lang="en-US" sz="1000" i="1" dirty="0">
                <a:solidFill>
                  <a:schemeClr val="bg1"/>
                </a:solidFill>
                <a:latin typeface="Open Sans" panose="020B0606030504020204"/>
              </a:rPr>
              <a:t>“Visibly increase pressure on LIRs to keep their records up-to-date in the RIPE database as mandated by RIPE IP address policy“ </a:t>
            </a:r>
            <a:r>
              <a:rPr lang="en-US" sz="1000" dirty="0">
                <a:solidFill>
                  <a:schemeClr val="bg1"/>
                </a:solidFill>
                <a:latin typeface="Open Sans" panose="020B0606030504020204"/>
              </a:rPr>
              <a:t>Netherlands</a:t>
            </a:r>
          </a:p>
          <a:p>
            <a:pPr lvl="0" defTabSz="1320704">
              <a:spcAft>
                <a:spcPts val="1200"/>
              </a:spcAft>
            </a:pPr>
            <a:r>
              <a:rPr lang="en-GB" sz="1000" i="1" dirty="0">
                <a:solidFill>
                  <a:schemeClr val="bg1"/>
                </a:solidFill>
                <a:latin typeface="Open Sans" panose="020B0606030504020204"/>
              </a:rPr>
              <a:t>“Stricter policy on the database update frequency” </a:t>
            </a:r>
            <a:r>
              <a:rPr lang="en-GB" sz="1000" dirty="0">
                <a:solidFill>
                  <a:schemeClr val="bg1"/>
                </a:solidFill>
                <a:latin typeface="Open Sans" panose="020B0606030504020204"/>
              </a:rPr>
              <a:t>France</a:t>
            </a:r>
          </a:p>
          <a:p>
            <a:pPr lvl="0" defTabSz="1320704">
              <a:spcAft>
                <a:spcPts val="1200"/>
              </a:spcAft>
            </a:pPr>
            <a:r>
              <a:rPr lang="en-GB" sz="1000" i="1" dirty="0">
                <a:solidFill>
                  <a:schemeClr val="bg1"/>
                </a:solidFill>
                <a:latin typeface="Open Sans" panose="020B0606030504020204"/>
              </a:rPr>
              <a:t>“Increase 'ease of use': Online courses (self learning) for beginners.” </a:t>
            </a:r>
            <a:r>
              <a:rPr lang="en-GB" sz="1000" dirty="0">
                <a:solidFill>
                  <a:schemeClr val="bg1"/>
                </a:solidFill>
                <a:latin typeface="Open Sans" panose="020B0606030504020204"/>
              </a:rPr>
              <a:t>Italy</a:t>
            </a:r>
          </a:p>
          <a:p>
            <a:pPr lvl="0" defTabSz="1320704">
              <a:spcAft>
                <a:spcPts val="1200"/>
              </a:spcAft>
            </a:pPr>
            <a:r>
              <a:rPr lang="en-GB" sz="1000" i="1" dirty="0">
                <a:solidFill>
                  <a:schemeClr val="bg1"/>
                </a:solidFill>
                <a:latin typeface="Open Sans" panose="020B0606030504020204"/>
              </a:rPr>
              <a:t>“The interface can be somewhat confusing at times. “ </a:t>
            </a:r>
            <a:r>
              <a:rPr lang="en-GB" sz="1000" dirty="0">
                <a:solidFill>
                  <a:schemeClr val="bg1"/>
                </a:solidFill>
                <a:latin typeface="Open Sans" panose="020B0606030504020204"/>
              </a:rPr>
              <a:t>Sweden</a:t>
            </a:r>
          </a:p>
          <a:p>
            <a:pPr lvl="0" defTabSz="1320704">
              <a:spcAft>
                <a:spcPts val="1200"/>
              </a:spcAft>
            </a:pPr>
            <a:r>
              <a:rPr lang="en-GB" sz="1000" i="1" dirty="0">
                <a:solidFill>
                  <a:schemeClr val="bg1"/>
                </a:solidFill>
                <a:latin typeface="Open Sans" panose="020B0606030504020204"/>
              </a:rPr>
              <a:t>“It would be great to have some quick 'how to' docs available for the top task items” </a:t>
            </a:r>
            <a:r>
              <a:rPr lang="en-GB" sz="1000" dirty="0">
                <a:solidFill>
                  <a:schemeClr val="bg1"/>
                </a:solidFill>
                <a:latin typeface="Open Sans" panose="020B0606030504020204"/>
              </a:rPr>
              <a:t>US</a:t>
            </a:r>
          </a:p>
          <a:p>
            <a:pPr lvl="0" defTabSz="1320704">
              <a:spcAft>
                <a:spcPts val="1200"/>
              </a:spcAft>
            </a:pPr>
            <a:r>
              <a:rPr lang="en-GB" sz="1000" i="1" dirty="0">
                <a:solidFill>
                  <a:schemeClr val="bg1"/>
                </a:solidFill>
                <a:latin typeface="Open Sans" panose="020B0606030504020204"/>
              </a:rPr>
              <a:t>“Please extend the API for more query types” </a:t>
            </a:r>
            <a:r>
              <a:rPr lang="en-GB" sz="1000" dirty="0">
                <a:solidFill>
                  <a:schemeClr val="bg1"/>
                </a:solidFill>
                <a:latin typeface="Open Sans" panose="020B0606030504020204"/>
              </a:rPr>
              <a:t>Germany</a:t>
            </a:r>
          </a:p>
          <a:p>
            <a:pPr lvl="0" defTabSz="1320704">
              <a:spcAft>
                <a:spcPts val="1200"/>
              </a:spcAft>
            </a:pPr>
            <a:r>
              <a:rPr lang="en-GB" sz="1000" i="1" dirty="0">
                <a:solidFill>
                  <a:schemeClr val="bg1"/>
                </a:solidFill>
                <a:latin typeface="Open Sans" panose="020B0606030504020204"/>
              </a:rPr>
              <a:t>“We need to make a short description - best practices. In small organizations, there is often no time to get acquainted with all the capabilities and tools.” </a:t>
            </a:r>
            <a:r>
              <a:rPr lang="en-GB" sz="1000" dirty="0">
                <a:solidFill>
                  <a:schemeClr val="bg1"/>
                </a:solidFill>
                <a:latin typeface="Open Sans" panose="020B0606030504020204"/>
              </a:rPr>
              <a:t>Russian Federation</a:t>
            </a:r>
          </a:p>
          <a:p>
            <a:pPr lvl="0" defTabSz="1320704">
              <a:spcAft>
                <a:spcPts val="1200"/>
              </a:spcAft>
            </a:pPr>
            <a:endParaRPr lang="en-US" sz="1000" dirty="0">
              <a:solidFill>
                <a:schemeClr val="bg1"/>
              </a:solidFill>
              <a:latin typeface="Open Sans" panose="020B0606030504020204"/>
            </a:endParaRPr>
          </a:p>
        </p:txBody>
      </p:sp>
      <p:sp>
        <p:nvSpPr>
          <p:cNvPr id="14" name="TextBox 13">
            <a:extLst>
              <a:ext uri="{FF2B5EF4-FFF2-40B4-BE49-F238E27FC236}">
                <a16:creationId xmlns:a16="http://schemas.microsoft.com/office/drawing/2014/main" id="{40816A5C-2BCC-42CB-9090-8954563AFEFF}"/>
              </a:ext>
            </a:extLst>
          </p:cNvPr>
          <p:cNvSpPr txBox="1"/>
          <p:nvPr/>
        </p:nvSpPr>
        <p:spPr>
          <a:xfrm>
            <a:off x="250623" y="926018"/>
            <a:ext cx="4170163" cy="430887"/>
          </a:xfrm>
          <a:prstGeom prst="rect">
            <a:avLst/>
          </a:prstGeom>
          <a:noFill/>
        </p:spPr>
        <p:txBody>
          <a:bodyPr wrap="square" rtlCol="0">
            <a:spAutoFit/>
          </a:bodyPr>
          <a:lstStyle/>
          <a:p>
            <a:r>
              <a:rPr lang="en-AU" sz="1100" b="1" dirty="0">
                <a:solidFill>
                  <a:schemeClr val="bg1"/>
                </a:solidFill>
                <a:latin typeface="Open Sans"/>
              </a:rPr>
              <a:t>When you have used the RIPE Database, how would you rate the following:</a:t>
            </a:r>
          </a:p>
        </p:txBody>
      </p:sp>
      <p:sp>
        <p:nvSpPr>
          <p:cNvPr id="2" name="TextBox 1">
            <a:extLst>
              <a:ext uri="{FF2B5EF4-FFF2-40B4-BE49-F238E27FC236}">
                <a16:creationId xmlns:a16="http://schemas.microsoft.com/office/drawing/2014/main" id="{855F9DBB-C68B-4EC5-BC20-47A354EA028B}"/>
              </a:ext>
            </a:extLst>
          </p:cNvPr>
          <p:cNvSpPr txBox="1"/>
          <p:nvPr/>
        </p:nvSpPr>
        <p:spPr>
          <a:xfrm>
            <a:off x="250623" y="4120356"/>
            <a:ext cx="2708577" cy="215444"/>
          </a:xfrm>
          <a:prstGeom prst="rect">
            <a:avLst/>
          </a:prstGeom>
          <a:noFill/>
        </p:spPr>
        <p:txBody>
          <a:bodyPr wrap="square" rtlCol="0">
            <a:spAutoFit/>
          </a:bodyPr>
          <a:lstStyle/>
          <a:p>
            <a:r>
              <a:rPr lang="en-AU" sz="800" dirty="0">
                <a:solidFill>
                  <a:schemeClr val="bg1"/>
                </a:solidFill>
                <a:latin typeface="Open Sans" panose="020B0606030504020204"/>
              </a:rPr>
              <a:t>Top 2 Box Score - % Good / Excellent</a:t>
            </a:r>
          </a:p>
        </p:txBody>
      </p:sp>
      <p:sp>
        <p:nvSpPr>
          <p:cNvPr id="19" name="TextBox 18">
            <a:extLst>
              <a:ext uri="{FF2B5EF4-FFF2-40B4-BE49-F238E27FC236}">
                <a16:creationId xmlns:a16="http://schemas.microsoft.com/office/drawing/2014/main" id="{D8DF8A71-1ED0-4FF5-BFC2-7850A18971B3}"/>
              </a:ext>
            </a:extLst>
          </p:cNvPr>
          <p:cNvSpPr txBox="1"/>
          <p:nvPr/>
        </p:nvSpPr>
        <p:spPr>
          <a:xfrm>
            <a:off x="4822697" y="925100"/>
            <a:ext cx="4170163" cy="430887"/>
          </a:xfrm>
          <a:prstGeom prst="rect">
            <a:avLst/>
          </a:prstGeom>
          <a:noFill/>
        </p:spPr>
        <p:txBody>
          <a:bodyPr wrap="square" rtlCol="0">
            <a:spAutoFit/>
          </a:bodyPr>
          <a:lstStyle/>
          <a:p>
            <a:r>
              <a:rPr lang="en-GB" sz="1100" b="1" dirty="0">
                <a:solidFill>
                  <a:schemeClr val="bg1"/>
                </a:solidFill>
                <a:latin typeface="Open Sans" panose="020B0606030504020204"/>
              </a:rPr>
              <a:t>Are there ways the RIPE NCC could improve the accuracy, usefulness and ease of use of the RIPE Database?</a:t>
            </a:r>
            <a:endParaRPr lang="en-AU" sz="1100" b="1" dirty="0">
              <a:solidFill>
                <a:schemeClr val="bg1"/>
              </a:solidFill>
              <a:latin typeface="Open Sans" panose="020B0606030504020204"/>
            </a:endParaRPr>
          </a:p>
        </p:txBody>
      </p:sp>
      <p:graphicFrame>
        <p:nvGraphicFramePr>
          <p:cNvPr id="10" name="Chart 9">
            <a:extLst>
              <a:ext uri="{FF2B5EF4-FFF2-40B4-BE49-F238E27FC236}">
                <a16:creationId xmlns:a16="http://schemas.microsoft.com/office/drawing/2014/main" id="{1E84C054-45A8-40CF-848F-33C10D1990B1}"/>
              </a:ext>
            </a:extLst>
          </p:cNvPr>
          <p:cNvGraphicFramePr>
            <a:graphicFrameLocks/>
          </p:cNvGraphicFramePr>
          <p:nvPr>
            <p:extLst>
              <p:ext uri="{D42A27DB-BD31-4B8C-83A1-F6EECF244321}">
                <p14:modId xmlns:p14="http://schemas.microsoft.com/office/powerpoint/2010/main" val="1916676393"/>
              </p:ext>
            </p:extLst>
          </p:nvPr>
        </p:nvGraphicFramePr>
        <p:xfrm>
          <a:off x="250623" y="1274227"/>
          <a:ext cx="3272118"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136110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4103</TotalTime>
  <Words>2717</Words>
  <Application>Microsoft Macintosh PowerPoint</Application>
  <PresentationFormat>On-screen Show (16:9)</PresentationFormat>
  <Paragraphs>146</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Open Sans</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 Mainland</dc:creator>
  <cp:lastModifiedBy>Fergal Cunningham</cp:lastModifiedBy>
  <cp:revision>127</cp:revision>
  <cp:lastPrinted>2019-10-16T07:05:25Z</cp:lastPrinted>
  <dcterms:created xsi:type="dcterms:W3CDTF">2019-09-11T05:16:50Z</dcterms:created>
  <dcterms:modified xsi:type="dcterms:W3CDTF">2019-10-16T11:46:20Z</dcterms:modified>
</cp:coreProperties>
</file>