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456" r:id="rId5"/>
    <p:sldId id="476" r:id="rId6"/>
    <p:sldId id="457" r:id="rId7"/>
    <p:sldId id="480" r:id="rId8"/>
    <p:sldId id="477" r:id="rId9"/>
    <p:sldId id="478" r:id="rId10"/>
    <p:sldId id="469" r:id="rId11"/>
    <p:sldId id="467" r:id="rId12"/>
    <p:sldId id="483" r:id="rId13"/>
    <p:sldId id="482" r:id="rId14"/>
    <p:sldId id="460" r:id="rId15"/>
    <p:sldId id="465" r:id="rId16"/>
    <p:sldId id="473" r:id="rId17"/>
    <p:sldId id="303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BBBF5964-7F73-4A93-9D7A-26D6A7757462}">
          <p14:sldIdLst/>
        </p14:section>
        <p14:section name="Presentatie" id="{A8257BE9-E30C-044C-8277-F40CE6504026}">
          <p14:sldIdLst>
            <p14:sldId id="456"/>
            <p14:sldId id="476"/>
            <p14:sldId id="457"/>
            <p14:sldId id="480"/>
            <p14:sldId id="477"/>
            <p14:sldId id="478"/>
            <p14:sldId id="469"/>
            <p14:sldId id="467"/>
            <p14:sldId id="483"/>
            <p14:sldId id="482"/>
            <p14:sldId id="460"/>
            <p14:sldId id="465"/>
            <p14:sldId id="473"/>
            <p14:sldId id="303"/>
          </p14:sldIdLst>
        </p14:section>
        <p14:section name="Onderdelen" id="{35F6330F-C171-5B43-AEF7-A532407B038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53C556-B6FA-444B-9C7C-FB4379D84671}" v="1" dt="2019-08-15T21:59:29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DE42E-C1F5-40B7-B76F-63D5CB3981F2}" type="datetimeFigureOut">
              <a:rPr lang="nl-NL" smtClean="0"/>
              <a:t>15-10-2019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3876E-F9EB-4745-90BF-8FB6E8499C4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1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again</a:t>
            </a:r>
            <a:r>
              <a:rPr lang="nl-NL" dirty="0"/>
              <a:t>: we are </a:t>
            </a:r>
            <a:r>
              <a:rPr lang="nl-NL" dirty="0" err="1"/>
              <a:t>vulnerable</a:t>
            </a:r>
            <a:r>
              <a:rPr lang="nl-NL" dirty="0"/>
              <a:t>.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vulnerable</a:t>
            </a:r>
            <a:r>
              <a:rPr lang="nl-NL" dirty="0"/>
              <a:t>.  </a:t>
            </a:r>
            <a:r>
              <a:rPr lang="nl-NL" dirty="0" err="1"/>
              <a:t>VPns</a:t>
            </a:r>
            <a:r>
              <a:rPr lang="nl-NL" dirty="0"/>
              <a:t> </a:t>
            </a:r>
            <a:r>
              <a:rPr lang="nl-NL" dirty="0" err="1"/>
              <a:t>vulnerabilities</a:t>
            </a:r>
            <a:r>
              <a:rPr lang="nl-NL" dirty="0"/>
              <a:t>:  as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staff</a:t>
            </a:r>
            <a:r>
              <a:rPr lang="nl-NL" dirty="0"/>
              <a:t> entry is open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everybody</a:t>
            </a:r>
            <a:br>
              <a:rPr lang="nl-NL" dirty="0"/>
            </a:b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scientific</a:t>
            </a:r>
            <a:r>
              <a:rPr lang="nl-NL" dirty="0"/>
              <a:t> </a:t>
            </a:r>
            <a:r>
              <a:rPr lang="nl-NL" dirty="0" err="1"/>
              <a:t>councel</a:t>
            </a:r>
            <a:r>
              <a:rPr lang="nl-NL" dirty="0"/>
              <a:t> has </a:t>
            </a:r>
            <a:r>
              <a:rPr lang="nl-NL" dirty="0" err="1"/>
              <a:t>said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:  </a:t>
            </a:r>
            <a:r>
              <a:rPr lang="nl-NL" dirty="0" err="1"/>
              <a:t>this</a:t>
            </a:r>
            <a:r>
              <a:rPr lang="nl-NL" dirty="0"/>
              <a:t> van lead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diusrutions</a:t>
            </a:r>
            <a:r>
              <a:rPr lang="nl-NL" dirty="0"/>
              <a:t> of society. </a:t>
            </a:r>
            <a:r>
              <a:rPr lang="nl-NL" dirty="0" err="1"/>
              <a:t>What</a:t>
            </a:r>
            <a:r>
              <a:rPr lang="nl-NL" dirty="0"/>
              <a:t> is </a:t>
            </a:r>
            <a:r>
              <a:rPr lang="nl-NL" dirty="0" err="1"/>
              <a:t>vital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. </a:t>
            </a:r>
            <a:r>
              <a:rPr lang="nl-NL" dirty="0" err="1"/>
              <a:t>Anything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turn out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vital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donw</a:t>
            </a:r>
            <a:r>
              <a:rPr lang="nl-NL" dirty="0"/>
              <a:t> or </a:t>
            </a:r>
            <a:r>
              <a:rPr lang="nl-NL" dirty="0" err="1"/>
              <a:t>compromised</a:t>
            </a:r>
            <a:r>
              <a:rPr lang="nl-NL" dirty="0"/>
              <a:t> long </a:t>
            </a:r>
            <a:r>
              <a:rPr lang="nl-NL" dirty="0" err="1"/>
              <a:t>enough</a:t>
            </a:r>
            <a:endParaRPr lang="nl-NL" dirty="0"/>
          </a:p>
          <a:p>
            <a:endParaRPr lang="nl-NL" dirty="0"/>
          </a:p>
          <a:p>
            <a:r>
              <a:rPr lang="nl-NL" dirty="0"/>
              <a:t>It </a:t>
            </a:r>
            <a:r>
              <a:rPr lang="nl-NL" dirty="0" err="1"/>
              <a:t>reall</a:t>
            </a:r>
            <a:r>
              <a:rPr lang="nl-NL" dirty="0"/>
              <a:t>, is time </a:t>
            </a:r>
            <a:r>
              <a:rPr lang="nl-NL" dirty="0" err="1"/>
              <a:t>to</a:t>
            </a:r>
            <a:r>
              <a:rPr lang="nl-NL" dirty="0"/>
              <a:t> act.  But </a:t>
            </a:r>
            <a:r>
              <a:rPr lang="nl-NL" dirty="0" err="1"/>
              <a:t>how</a:t>
            </a:r>
            <a:r>
              <a:rPr lang="nl-NL" dirty="0"/>
              <a:t>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10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 was on a OECD congres last </a:t>
            </a:r>
            <a:r>
              <a:rPr lang="nl-NL" dirty="0" err="1"/>
              <a:t>year</a:t>
            </a:r>
            <a:r>
              <a:rPr lang="nl-NL" dirty="0"/>
              <a:t>, </a:t>
            </a:r>
            <a:r>
              <a:rPr lang="nl-NL" dirty="0" err="1"/>
              <a:t>with</a:t>
            </a:r>
            <a:r>
              <a:rPr lang="nl-NL" dirty="0"/>
              <a:t> Nelly,  </a:t>
            </a:r>
            <a:r>
              <a:rPr lang="nl-NL" dirty="0" err="1"/>
              <a:t>inspired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bruce</a:t>
            </a:r>
            <a:r>
              <a:rPr lang="nl-NL" dirty="0"/>
              <a:t>. He made </a:t>
            </a:r>
            <a:r>
              <a:rPr lang="nl-NL" dirty="0" err="1"/>
              <a:t>the</a:t>
            </a:r>
            <a:r>
              <a:rPr lang="nl-NL" dirty="0"/>
              <a:t> matter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simple</a:t>
            </a:r>
            <a:r>
              <a:rPr lang="nl-NL" dirty="0"/>
              <a:t>.</a:t>
            </a:r>
          </a:p>
          <a:p>
            <a:r>
              <a:rPr lang="nl-NL" dirty="0"/>
              <a:t>Let start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technology</a:t>
            </a:r>
            <a:r>
              <a:rPr lang="nl-NL" dirty="0"/>
              <a:t>. It is nog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thing</a:t>
            </a:r>
            <a:r>
              <a:rPr lang="nl-NL" dirty="0"/>
              <a:t>, but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that;s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safe,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148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approach: </a:t>
            </a:r>
            <a:r>
              <a:rPr lang="nl-NL" dirty="0" err="1"/>
              <a:t>complain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vulnerabiloiies</a:t>
            </a:r>
            <a:r>
              <a:rPr lang="nl-NL" dirty="0"/>
              <a:t>, strong </a:t>
            </a:r>
            <a:r>
              <a:rPr lang="nl-NL" dirty="0" err="1"/>
              <a:t>language</a:t>
            </a:r>
            <a:r>
              <a:rPr lang="nl-NL" dirty="0"/>
              <a:t>: we must patch, </a:t>
            </a:r>
            <a:r>
              <a:rPr lang="nl-NL" dirty="0" err="1"/>
              <a:t>whi</a:t>
            </a:r>
            <a:r>
              <a:rPr lang="nl-NL" dirty="0"/>
              <a:t> </a:t>
            </a:r>
            <a:r>
              <a:rPr lang="nl-NL" dirty="0" err="1"/>
              <a:t>do;t</a:t>
            </a:r>
            <a:r>
              <a:rPr lang="nl-NL" dirty="0"/>
              <a:t> we do </a:t>
            </a:r>
            <a:r>
              <a:rPr lang="nl-NL" dirty="0" err="1"/>
              <a:t>it</a:t>
            </a:r>
            <a:r>
              <a:rPr lang="nl-NL" dirty="0"/>
              <a:t> ? </a:t>
            </a:r>
          </a:p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don;t</a:t>
            </a:r>
            <a:r>
              <a:rPr lang="nl-NL" dirty="0"/>
              <a:t>, </a:t>
            </a:r>
            <a:r>
              <a:rPr lang="nl-NL" dirty="0" err="1"/>
              <a:t>you</a:t>
            </a:r>
            <a:r>
              <a:rPr lang="nl-NL" dirty="0"/>
              <a:t> are </a:t>
            </a:r>
            <a:r>
              <a:rPr lang="nl-NL" dirty="0" err="1"/>
              <a:t>apparently</a:t>
            </a:r>
            <a:r>
              <a:rPr lang="nl-NL" dirty="0"/>
              <a:t> </a:t>
            </a:r>
            <a:r>
              <a:rPr lang="nl-NL" dirty="0" err="1"/>
              <a:t>neglicent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lazy</a:t>
            </a:r>
            <a:r>
              <a:rPr lang="nl-NL" dirty="0"/>
              <a:t>. </a:t>
            </a:r>
            <a:r>
              <a:rPr lang="nl-NL" dirty="0" err="1"/>
              <a:t>Shame</a:t>
            </a:r>
            <a:r>
              <a:rPr lang="nl-NL" dirty="0"/>
              <a:t> on </a:t>
            </a:r>
            <a:r>
              <a:rPr lang="nl-NL" dirty="0" err="1"/>
              <a:t>you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Is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thast</a:t>
            </a:r>
            <a:r>
              <a:rPr lang="nl-NL" dirty="0"/>
              <a:t> </a:t>
            </a:r>
            <a:r>
              <a:rPr lang="nl-NL" dirty="0" err="1"/>
              <a:t>simple</a:t>
            </a:r>
            <a:r>
              <a:rPr lang="nl-NL" dirty="0"/>
              <a:t>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706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Let take a look at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works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en-US" dirty="0"/>
              <a:t>It sounds easy enough:  Know your software Crawl the CVE database Go to your supplier Update and patch your systems</a:t>
            </a:r>
          </a:p>
          <a:p>
            <a:r>
              <a:rPr lang="en-US" dirty="0"/>
              <a:t>done. We are all a lot safer!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40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But is hard,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cumvbersome,e</a:t>
            </a:r>
            <a:endParaRPr lang="nl-NL" dirty="0"/>
          </a:p>
          <a:p>
            <a:r>
              <a:rPr lang="nl-NL" dirty="0"/>
              <a:t>VCE has 20000 entries, Huge </a:t>
            </a:r>
            <a:r>
              <a:rPr lang="nl-NL" dirty="0" err="1"/>
              <a:t>task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know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inventor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know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patch. Easy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overlook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.</a:t>
            </a:r>
          </a:p>
          <a:p>
            <a:r>
              <a:rPr lang="nl-NL" dirty="0" err="1"/>
              <a:t>vendos</a:t>
            </a:r>
            <a:r>
              <a:rPr lang="nl-NL" dirty="0"/>
              <a:t> </a:t>
            </a:r>
            <a:r>
              <a:rPr lang="nl-NL" dirty="0" err="1"/>
              <a:t>don;t</a:t>
            </a:r>
            <a:r>
              <a:rPr lang="nl-NL" dirty="0"/>
              <a:t> </a:t>
            </a:r>
            <a:r>
              <a:rPr lang="nl-NL" dirty="0" err="1"/>
              <a:t>always</a:t>
            </a:r>
            <a:r>
              <a:rPr lang="nl-NL" dirty="0"/>
              <a:t> </a:t>
            </a:r>
            <a:r>
              <a:rPr lang="nl-NL" dirty="0" err="1"/>
              <a:t>supply</a:t>
            </a:r>
            <a:r>
              <a:rPr lang="nl-NL" dirty="0"/>
              <a:t> patches.  </a:t>
            </a:r>
          </a:p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llots</a:t>
            </a:r>
            <a:r>
              <a:rPr lang="nl-NL" dirty="0"/>
              <a:t> of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technologies</a:t>
            </a:r>
            <a:r>
              <a:rPr lang="nl-NL" dirty="0"/>
              <a:t> </a:t>
            </a:r>
            <a:r>
              <a:rPr lang="nl-NL" dirty="0" err="1"/>
              <a:t>atre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third</a:t>
            </a:r>
            <a:r>
              <a:rPr lang="nl-NL" dirty="0"/>
              <a:t> </a:t>
            </a:r>
            <a:r>
              <a:rPr lang="nl-NL" dirty="0" err="1"/>
              <a:t>parties</a:t>
            </a:r>
            <a:r>
              <a:rPr lang="nl-NL" dirty="0"/>
              <a:t>,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hosters</a:t>
            </a:r>
            <a:r>
              <a:rPr lang="nl-NL" dirty="0"/>
              <a:t>, SaaS providers.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overloop patches </a:t>
            </a:r>
            <a:r>
              <a:rPr lang="nl-NL" dirty="0" err="1"/>
              <a:t>too</a:t>
            </a:r>
            <a:r>
              <a:rPr lang="nl-NL" dirty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05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To</a:t>
            </a:r>
            <a:r>
              <a:rPr lang="nl-NL" dirty="0"/>
              <a:t> make </a:t>
            </a:r>
            <a:r>
              <a:rPr lang="nl-NL" dirty="0" err="1"/>
              <a:t>things</a:t>
            </a:r>
            <a:r>
              <a:rPr lang="nl-NL" dirty="0"/>
              <a:t> </a:t>
            </a:r>
            <a:r>
              <a:rPr lang="nl-NL" dirty="0" err="1"/>
              <a:t>worse</a:t>
            </a:r>
            <a:r>
              <a:rPr lang="nl-NL" dirty="0"/>
              <a:t>, </a:t>
            </a:r>
            <a:r>
              <a:rPr lang="nl-NL" dirty="0" err="1"/>
              <a:t>patching</a:t>
            </a:r>
            <a:r>
              <a:rPr lang="nl-NL" dirty="0"/>
              <a:t> breaks </a:t>
            </a:r>
            <a:r>
              <a:rPr lang="nl-NL" dirty="0" err="1"/>
              <a:t>things</a:t>
            </a:r>
            <a:r>
              <a:rPr lang="nl-NL" dirty="0"/>
              <a:t>. </a:t>
            </a:r>
          </a:p>
          <a:p>
            <a:r>
              <a:rPr lang="nl-NL" dirty="0"/>
              <a:t>Lots of </a:t>
            </a:r>
            <a:r>
              <a:rPr lang="nl-NL" dirty="0" err="1"/>
              <a:t>outages</a:t>
            </a:r>
            <a:r>
              <a:rPr lang="nl-NL" dirty="0"/>
              <a:t> are </a:t>
            </a:r>
            <a:r>
              <a:rPr lang="nl-NL" dirty="0" err="1"/>
              <a:t>caused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patching</a:t>
            </a:r>
            <a:endParaRPr lang="nl-NL" dirty="0"/>
          </a:p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minister </a:t>
            </a:r>
            <a:r>
              <a:rPr lang="nl-NL" dirty="0" err="1"/>
              <a:t>will</a:t>
            </a:r>
            <a:r>
              <a:rPr lang="nl-NL" dirty="0"/>
              <a:t> say “I </a:t>
            </a:r>
            <a:r>
              <a:rPr lang="nl-NL" dirty="0" err="1"/>
              <a:t>am</a:t>
            </a:r>
            <a:r>
              <a:rPr lang="nl-NL" dirty="0"/>
              <a:t> </a:t>
            </a:r>
            <a:r>
              <a:rPr lang="nl-NL" dirty="0" err="1"/>
              <a:t>going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 </a:t>
            </a:r>
            <a:r>
              <a:rPr lang="nl-NL" dirty="0" err="1"/>
              <a:t>ibtervene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companies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manage </a:t>
            </a:r>
            <a:r>
              <a:rPr lang="nl-NL" dirty="0" err="1"/>
              <a:t>their</a:t>
            </a:r>
            <a:r>
              <a:rPr lang="nl-NL" dirty="0"/>
              <a:t> availability  ?</a:t>
            </a:r>
          </a:p>
          <a:p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/>
              <a:t> There are too many patches to keep up with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/>
              <a:t> Patching is a manual, time consuming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/>
              <a:t> Lack of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/>
              <a:t> Some applications can’t be patched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/>
              <a:t> End user resistance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/>
              <a:t> Patching breaks things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45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Plan B:  scan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things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Internet. Act as </a:t>
            </a:r>
            <a:r>
              <a:rPr lang="nl-NL" dirty="0" err="1"/>
              <a:t>the</a:t>
            </a:r>
            <a:r>
              <a:rPr lang="nl-NL" dirty="0"/>
              <a:t> bad </a:t>
            </a:r>
            <a:r>
              <a:rPr lang="nl-NL" dirty="0" err="1"/>
              <a:t>guys</a:t>
            </a:r>
            <a:r>
              <a:rPr lang="nl-NL" dirty="0"/>
              <a:t> do. </a:t>
            </a:r>
            <a:r>
              <a:rPr lang="nl-NL" dirty="0" err="1"/>
              <a:t>Then</a:t>
            </a:r>
            <a:r>
              <a:rPr lang="nl-NL" dirty="0"/>
              <a:t> report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compny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fix </a:t>
            </a:r>
            <a:r>
              <a:rPr lang="nl-NL" dirty="0" err="1"/>
              <a:t>this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173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 here  is </a:t>
            </a:r>
            <a:r>
              <a:rPr lang="nl-NL" dirty="0" err="1"/>
              <a:t>the</a:t>
            </a:r>
            <a:r>
              <a:rPr lang="nl-NL" dirty="0"/>
              <a:t> plan:</a:t>
            </a:r>
          </a:p>
          <a:p>
            <a:r>
              <a:rPr lang="nl-NL" dirty="0"/>
              <a:t>Put RD on </a:t>
            </a:r>
            <a:r>
              <a:rPr lang="nl-NL" dirty="0" err="1"/>
              <a:t>steroids</a:t>
            </a:r>
            <a:r>
              <a:rPr lang="nl-NL" dirty="0"/>
              <a:t>.</a:t>
            </a:r>
          </a:p>
          <a:p>
            <a:r>
              <a:rPr lang="nl-NL" dirty="0"/>
              <a:t>It is a </a:t>
            </a:r>
            <a:r>
              <a:rPr lang="nl-NL" dirty="0" err="1"/>
              <a:t>simple</a:t>
            </a:r>
            <a:r>
              <a:rPr lang="nl-NL" dirty="0"/>
              <a:t> </a:t>
            </a:r>
            <a:r>
              <a:rPr lang="nl-NL" dirty="0" err="1"/>
              <a:t>formula</a:t>
            </a:r>
            <a:r>
              <a:rPr lang="nl-NL" dirty="0"/>
              <a:t>,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of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recognize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problems</a:t>
            </a:r>
            <a:r>
              <a:rPr lang="nl-NL" dirty="0"/>
              <a:t>.</a:t>
            </a:r>
          </a:p>
          <a:p>
            <a:r>
              <a:rPr lang="nl-NL" dirty="0"/>
              <a:t>Scan</a:t>
            </a:r>
          </a:p>
          <a:p>
            <a:r>
              <a:rPr lang="nl-NL" dirty="0"/>
              <a:t>Forward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aggregate</a:t>
            </a:r>
            <a:endParaRPr lang="nl-NL" dirty="0"/>
          </a:p>
          <a:p>
            <a:r>
              <a:rPr lang="nl-NL" dirty="0" err="1"/>
              <a:t>Add</a:t>
            </a:r>
            <a:r>
              <a:rPr lang="nl-NL" dirty="0"/>
              <a:t>: sticks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carrots</a:t>
            </a:r>
            <a:endParaRPr lang="nl-NL" dirty="0"/>
          </a:p>
          <a:p>
            <a:r>
              <a:rPr lang="nl-NL" dirty="0" err="1"/>
              <a:t>Then</a:t>
            </a:r>
            <a:r>
              <a:rPr lang="nl-NL" dirty="0"/>
              <a:t>: </a:t>
            </a:r>
            <a:r>
              <a:rPr lang="nl-NL" dirty="0" err="1"/>
              <a:t>send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do </a:t>
            </a:r>
            <a:r>
              <a:rPr lang="nl-NL" dirty="0" err="1"/>
              <a:t>not</a:t>
            </a:r>
            <a:r>
              <a:rPr lang="nl-NL" dirty="0"/>
              <a:t> have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problemj</a:t>
            </a:r>
            <a:r>
              <a:rPr lang="nl-NL" dirty="0"/>
              <a:t> </a:t>
            </a:r>
            <a:r>
              <a:rPr lang="nl-NL" dirty="0" err="1"/>
              <a:t>themselves</a:t>
            </a:r>
            <a:r>
              <a:rPr lang="nl-NL" dirty="0"/>
              <a:t>, but KNOW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hasve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problem</a:t>
            </a:r>
            <a:r>
              <a:rPr lang="nl-NL" dirty="0"/>
              <a:t>. </a:t>
            </a:r>
            <a:r>
              <a:rPr lang="nl-NL" dirty="0" err="1"/>
              <a:t>LIR’s</a:t>
            </a:r>
            <a:r>
              <a:rPr lang="nl-NL" dirty="0"/>
              <a:t>, </a:t>
            </a:r>
            <a:r>
              <a:rPr lang="nl-NL" dirty="0" err="1"/>
              <a:t>hosters</a:t>
            </a:r>
            <a:r>
              <a:rPr lang="nl-NL" dirty="0"/>
              <a:t>, providers. </a:t>
            </a:r>
            <a:r>
              <a:rPr lang="nl-NL" dirty="0" err="1"/>
              <a:t>They</a:t>
            </a:r>
            <a:r>
              <a:rPr lang="nl-NL" dirty="0"/>
              <a:t> KNOW </a:t>
            </a:r>
            <a:r>
              <a:rPr lang="nl-NL" dirty="0" err="1"/>
              <a:t>whio</a:t>
            </a:r>
            <a:r>
              <a:rPr lang="nl-NL" dirty="0"/>
              <a:t> is </a:t>
            </a:r>
            <a:r>
              <a:rPr lang="nl-NL" dirty="0" err="1"/>
              <a:t>reponsible</a:t>
            </a:r>
            <a:r>
              <a:rPr lang="nl-NL" dirty="0"/>
              <a:t>, </a:t>
            </a:r>
            <a:r>
              <a:rPr lang="nl-NL" dirty="0" err="1"/>
              <a:t>understand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technical</a:t>
            </a:r>
            <a:r>
              <a:rPr lang="nl-NL" dirty="0"/>
              <a:t> details,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formulate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right call </a:t>
            </a:r>
            <a:r>
              <a:rPr lang="nl-NL" dirty="0" err="1"/>
              <a:t>to</a:t>
            </a:r>
            <a:r>
              <a:rPr lang="nl-NL" dirty="0"/>
              <a:t> action.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3876E-F9EB-4745-90BF-8FB6E8499C4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1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19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9999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4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693" y="-603447"/>
            <a:ext cx="12681015" cy="84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4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07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942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336" y="-123395"/>
            <a:ext cx="12528715" cy="87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34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704" y="-315416"/>
            <a:ext cx="12432704" cy="93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89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694" y="-315416"/>
            <a:ext cx="12481387" cy="8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84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69" y="-1374424"/>
            <a:ext cx="12533728" cy="83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694" y="-219405"/>
            <a:ext cx="12481387" cy="83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44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683" y="-19768"/>
            <a:ext cx="12385376" cy="82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91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 rot="5400000">
            <a:off x="11239500" y="6007100"/>
            <a:ext cx="482600" cy="6096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JM" sz="900" dirty="0">
              <a:solidFill>
                <a:srgbClr val="23264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223368" y="6159500"/>
            <a:ext cx="562232" cy="304800"/>
          </a:xfrm>
        </p:spPr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pic>
        <p:nvPicPr>
          <p:cNvPr id="5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683" y="-1179060"/>
            <a:ext cx="12240683" cy="816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2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 userDrawn="1"/>
        </p:nvSpPr>
        <p:spPr>
          <a:xfrm rot="5400000">
            <a:off x="11239500" y="6007100"/>
            <a:ext cx="482600" cy="6096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JM" sz="900" dirty="0">
              <a:solidFill>
                <a:srgbClr val="23264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19099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6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3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 +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 rot="5400000">
            <a:off x="11239500" y="6007100"/>
            <a:ext cx="482600" cy="6096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JM" sz="900" dirty="0">
              <a:solidFill>
                <a:srgbClr val="23264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679847" y="1779241"/>
            <a:ext cx="7709923" cy="24475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pic>
        <p:nvPicPr>
          <p:cNvPr id="5" name="Picture 8" descr="final-logo-dinl+white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1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8"/>
          <p:cNvSpPr/>
          <p:nvPr userDrawn="1"/>
        </p:nvSpPr>
        <p:spPr bwMode="auto">
          <a:xfrm rot="10800000" flipV="1">
            <a:off x="5588000" y="3810000"/>
            <a:ext cx="1045029" cy="91440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tx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343400"/>
            <a:ext cx="10769600" cy="990600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F27719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711200" y="5486401"/>
            <a:ext cx="10769600" cy="885825"/>
          </a:xfrm>
        </p:spPr>
        <p:txBody>
          <a:bodyPr/>
          <a:lstStyle>
            <a:lvl1pPr marL="0" indent="0" algn="ctr">
              <a:buNone/>
              <a:defRPr>
                <a:solidFill>
                  <a:srgbClr val="23264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JM" dirty="0"/>
          </a:p>
        </p:txBody>
      </p:sp>
      <p:pic>
        <p:nvPicPr>
          <p:cNvPr id="8" name="Picture 5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200" y="1092201"/>
            <a:ext cx="2073600" cy="23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4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71801"/>
            <a:ext cx="8534400" cy="885825"/>
          </a:xfrm>
        </p:spPr>
        <p:txBody>
          <a:bodyPr/>
          <a:lstStyle>
            <a:lvl1pPr marL="0" indent="0" algn="ctr">
              <a:buNone/>
              <a:defRPr>
                <a:solidFill>
                  <a:srgbClr val="23264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JM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990600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pic>
        <p:nvPicPr>
          <p:cNvPr id="5" name="Picture 5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200" y="4038602"/>
            <a:ext cx="2073600" cy="239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05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971801"/>
            <a:ext cx="8534400" cy="885825"/>
          </a:xfrm>
        </p:spPr>
        <p:txBody>
          <a:bodyPr/>
          <a:lstStyle>
            <a:lvl1pPr marL="0" indent="0" algn="ctr">
              <a:buNone/>
              <a:defRPr>
                <a:solidFill>
                  <a:srgbClr val="23264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JM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990600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1284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 userDrawn="1"/>
        </p:nvSpPr>
        <p:spPr>
          <a:xfrm rot="5400000">
            <a:off x="11239500" y="6007100"/>
            <a:ext cx="482600" cy="6096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JM" sz="900" dirty="0">
              <a:solidFill>
                <a:srgbClr val="23264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19099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6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44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 userDrawn="1"/>
        </p:nvSpPr>
        <p:spPr>
          <a:xfrm rot="5400000">
            <a:off x="11239500" y="6007100"/>
            <a:ext cx="482600" cy="6096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JM" sz="900" dirty="0">
              <a:solidFill>
                <a:srgbClr val="23264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6591"/>
            <a:ext cx="5390389" cy="419099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6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6192011" y="1606591"/>
            <a:ext cx="5390389" cy="419099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25832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t>‹nr.›</a:t>
            </a:fld>
            <a:endParaRPr lang="en-JM" dirty="0"/>
          </a:p>
        </p:txBody>
      </p:sp>
      <p:grpSp>
        <p:nvGrpSpPr>
          <p:cNvPr id="2" name="Groeperen 1"/>
          <p:cNvGrpSpPr/>
          <p:nvPr userDrawn="1"/>
        </p:nvGrpSpPr>
        <p:grpSpPr>
          <a:xfrm>
            <a:off x="2046513" y="2243667"/>
            <a:ext cx="609600" cy="643467"/>
            <a:chOff x="1534885" y="1579788"/>
            <a:chExt cx="457200" cy="482600"/>
          </a:xfrm>
        </p:grpSpPr>
        <p:sp>
          <p:nvSpPr>
            <p:cNvPr id="26" name="Text Placeholder 4"/>
            <p:cNvSpPr txBox="1">
              <a:spLocks/>
            </p:cNvSpPr>
            <p:nvPr userDrawn="1"/>
          </p:nvSpPr>
          <p:spPr>
            <a:xfrm rot="5400000">
              <a:off x="1522185" y="1592488"/>
              <a:ext cx="482600" cy="457200"/>
            </a:xfrm>
            <a:prstGeom prst="hexagon">
              <a:avLst/>
            </a:prstGeom>
            <a:solidFill>
              <a:srgbClr val="F27719"/>
            </a:solidFill>
          </p:spPr>
          <p:txBody>
            <a:bodyPr rtlCol="0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en-JM" sz="1200" dirty="0">
                <a:solidFill>
                  <a:srgbClr val="232641"/>
                </a:solidFill>
              </a:endParaRPr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1608188" y="1661726"/>
              <a:ext cx="316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Ubuntu" panose="020B0504030602030204" pitchFamily="34" charset="0"/>
                </a:rPr>
                <a:t>A</a:t>
              </a:r>
            </a:p>
          </p:txBody>
        </p:sp>
      </p:grpSp>
      <p:grpSp>
        <p:nvGrpSpPr>
          <p:cNvPr id="4" name="Groeperen 3"/>
          <p:cNvGrpSpPr/>
          <p:nvPr userDrawn="1"/>
        </p:nvGrpSpPr>
        <p:grpSpPr>
          <a:xfrm>
            <a:off x="2046513" y="3000023"/>
            <a:ext cx="609600" cy="643467"/>
            <a:chOff x="1534885" y="2138449"/>
            <a:chExt cx="457200" cy="482600"/>
          </a:xfrm>
        </p:grpSpPr>
        <p:sp>
          <p:nvSpPr>
            <p:cNvPr id="27" name="Text Placeholder 4"/>
            <p:cNvSpPr txBox="1">
              <a:spLocks/>
            </p:cNvSpPr>
            <p:nvPr userDrawn="1"/>
          </p:nvSpPr>
          <p:spPr>
            <a:xfrm rot="5400000">
              <a:off x="1522185" y="2151149"/>
              <a:ext cx="482600" cy="457200"/>
            </a:xfrm>
            <a:prstGeom prst="hexagon">
              <a:avLst/>
            </a:prstGeom>
            <a:solidFill>
              <a:srgbClr val="F27719"/>
            </a:solidFill>
          </p:spPr>
          <p:txBody>
            <a:bodyPr rtlCol="0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en-JM" sz="1200" dirty="0">
                <a:solidFill>
                  <a:srgbClr val="232641"/>
                </a:solidFill>
              </a:endParaRP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1605356" y="2218416"/>
              <a:ext cx="316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Ubuntu" panose="020B0504030602030204" pitchFamily="34" charset="0"/>
                </a:rPr>
                <a:t>B</a:t>
              </a:r>
            </a:p>
          </p:txBody>
        </p:sp>
      </p:grpSp>
      <p:sp>
        <p:nvSpPr>
          <p:cNvPr id="16" name="Text Placeholder 15"/>
          <p:cNvSpPr>
            <a:spLocks noGrp="1"/>
          </p:cNvSpPr>
          <p:nvPr userDrawn="1">
            <p:ph type="body" sz="quarter" idx="13"/>
          </p:nvPr>
        </p:nvSpPr>
        <p:spPr>
          <a:xfrm>
            <a:off x="2750075" y="2313399"/>
            <a:ext cx="7213600" cy="50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4" name="Text Placeholder 15"/>
          <p:cNvSpPr>
            <a:spLocks noGrp="1"/>
          </p:cNvSpPr>
          <p:nvPr userDrawn="1">
            <p:ph type="body" sz="quarter" idx="14"/>
          </p:nvPr>
        </p:nvSpPr>
        <p:spPr>
          <a:xfrm>
            <a:off x="2754913" y="3069758"/>
            <a:ext cx="7213600" cy="5039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6" name="Text Placeholder 15"/>
          <p:cNvSpPr>
            <a:spLocks noGrp="1"/>
          </p:cNvSpPr>
          <p:nvPr userDrawn="1">
            <p:ph type="body" sz="quarter" idx="15"/>
          </p:nvPr>
        </p:nvSpPr>
        <p:spPr>
          <a:xfrm>
            <a:off x="2750075" y="3840359"/>
            <a:ext cx="7213600" cy="50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7" name="Text Placeholder 15"/>
          <p:cNvSpPr>
            <a:spLocks noGrp="1"/>
          </p:cNvSpPr>
          <p:nvPr userDrawn="1">
            <p:ph type="body" sz="quarter" idx="16"/>
          </p:nvPr>
        </p:nvSpPr>
        <p:spPr>
          <a:xfrm>
            <a:off x="2750075" y="4567767"/>
            <a:ext cx="7213600" cy="53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grpSp>
        <p:nvGrpSpPr>
          <p:cNvPr id="5" name="Groeperen 4"/>
          <p:cNvGrpSpPr/>
          <p:nvPr userDrawn="1"/>
        </p:nvGrpSpPr>
        <p:grpSpPr>
          <a:xfrm>
            <a:off x="2046513" y="3756379"/>
            <a:ext cx="609600" cy="643467"/>
            <a:chOff x="1534885" y="2708002"/>
            <a:chExt cx="457200" cy="482600"/>
          </a:xfrm>
        </p:grpSpPr>
        <p:sp>
          <p:nvSpPr>
            <p:cNvPr id="28" name="Text Placeholder 4"/>
            <p:cNvSpPr txBox="1">
              <a:spLocks/>
            </p:cNvSpPr>
            <p:nvPr userDrawn="1"/>
          </p:nvSpPr>
          <p:spPr>
            <a:xfrm rot="5400000">
              <a:off x="1522185" y="2720702"/>
              <a:ext cx="482600" cy="457200"/>
            </a:xfrm>
            <a:prstGeom prst="hexagon">
              <a:avLst/>
            </a:prstGeom>
            <a:solidFill>
              <a:srgbClr val="F27719"/>
            </a:solidFill>
          </p:spPr>
          <p:txBody>
            <a:bodyPr rtlCol="0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en-JM" sz="1200" dirty="0">
                <a:solidFill>
                  <a:srgbClr val="232641"/>
                </a:solidFill>
              </a:endParaRPr>
            </a:p>
          </p:txBody>
        </p:sp>
        <p:sp>
          <p:nvSpPr>
            <p:cNvPr id="29" name="TextBox 54"/>
            <p:cNvSpPr txBox="1"/>
            <p:nvPr userDrawn="1"/>
          </p:nvSpPr>
          <p:spPr>
            <a:xfrm>
              <a:off x="1605356" y="2803665"/>
              <a:ext cx="316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Ubuntu" panose="020B0504030602030204" pitchFamily="34" charset="0"/>
                </a:rPr>
                <a:t>C</a:t>
              </a:r>
            </a:p>
          </p:txBody>
        </p:sp>
      </p:grpSp>
      <p:grpSp>
        <p:nvGrpSpPr>
          <p:cNvPr id="7" name="Groeperen 6"/>
          <p:cNvGrpSpPr/>
          <p:nvPr userDrawn="1"/>
        </p:nvGrpSpPr>
        <p:grpSpPr>
          <a:xfrm>
            <a:off x="2046513" y="4512733"/>
            <a:ext cx="609600" cy="643467"/>
            <a:chOff x="1534885" y="3276187"/>
            <a:chExt cx="457200" cy="482600"/>
          </a:xfrm>
        </p:grpSpPr>
        <p:sp>
          <p:nvSpPr>
            <p:cNvPr id="30" name="Text Placeholder 4"/>
            <p:cNvSpPr txBox="1">
              <a:spLocks/>
            </p:cNvSpPr>
            <p:nvPr userDrawn="1"/>
          </p:nvSpPr>
          <p:spPr>
            <a:xfrm rot="5400000">
              <a:off x="1522185" y="3288887"/>
              <a:ext cx="482600" cy="457200"/>
            </a:xfrm>
            <a:prstGeom prst="hexagon">
              <a:avLst/>
            </a:prstGeom>
            <a:solidFill>
              <a:srgbClr val="F27719"/>
            </a:solidFill>
          </p:spPr>
          <p:txBody>
            <a:bodyPr rtlCol="0"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endParaRPr lang="en-JM" sz="1200" dirty="0">
                <a:solidFill>
                  <a:srgbClr val="232641"/>
                </a:solidFill>
              </a:endParaRPr>
            </a:p>
          </p:txBody>
        </p:sp>
        <p:sp>
          <p:nvSpPr>
            <p:cNvPr id="31" name="TextBox 54"/>
            <p:cNvSpPr txBox="1"/>
            <p:nvPr userDrawn="1"/>
          </p:nvSpPr>
          <p:spPr>
            <a:xfrm>
              <a:off x="1605356" y="3371850"/>
              <a:ext cx="316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Ubuntu" panose="020B0504030602030204" pitchFamily="34" charset="0"/>
                </a:rPr>
                <a:t>D</a:t>
              </a:r>
            </a:p>
          </p:txBody>
        </p:sp>
      </p:grpSp>
      <p:sp>
        <p:nvSpPr>
          <p:cNvPr id="39" name="Title 2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2800" cy="114300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pic>
        <p:nvPicPr>
          <p:cNvPr id="20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07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a's -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t>‹nr.›</a:t>
            </a:fld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262400" y="3429000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994800" y="3429000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727200" y="3429000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9459600" y="3393924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19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  <p:pic>
        <p:nvPicPr>
          <p:cNvPr id="21" name="Picture 20"/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510" y="1498600"/>
            <a:ext cx="8527585" cy="1818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640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a's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t>‹nr.›</a:t>
            </a:fld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262400" y="3429000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994800" y="3429000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727200" y="3429000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9459600" y="3393924"/>
            <a:ext cx="1470000" cy="1905000"/>
          </a:xfrm>
        </p:spPr>
        <p:txBody>
          <a:bodyPr>
            <a:normAutofit/>
          </a:bodyPr>
          <a:lstStyle>
            <a:lvl1pPr marL="0" indent="0">
              <a:buNone/>
              <a:defRPr sz="1333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19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00" y="1606261"/>
            <a:ext cx="1470000" cy="1680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549" y="1606261"/>
            <a:ext cx="1470000" cy="1680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823" y="1606261"/>
            <a:ext cx="1470000" cy="1680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600" y="1606261"/>
            <a:ext cx="1470000" cy="1680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8" descr="final-logo-dinl+white.eps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1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148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89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a's - Beschrij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Ubuntu" charset="0"/>
                <a:ea typeface="Ubuntu" charset="0"/>
                <a:cs typeface="Ubuntu" charset="0"/>
              </a:defRPr>
            </a:lvl1pPr>
          </a:lstStyle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/>
        </p:nvGraphicFramePr>
        <p:xfrm>
          <a:off x="1391477" y="553837"/>
          <a:ext cx="10081120" cy="12061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6135">
                <a:tc>
                  <a:txBody>
                    <a:bodyPr/>
                    <a:lstStyle/>
                    <a:p>
                      <a:endParaRPr lang="nl-NL" sz="1900" noProof="0" dirty="0">
                        <a:latin typeface="Ubuntu"/>
                        <a:cs typeface="Ubuntu"/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blipFill rotWithShape="1"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900" b="0" i="0" noProof="0" dirty="0">
                        <a:latin typeface="Ubuntu"/>
                        <a:cs typeface="Ubuntu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 userDrawn="1"/>
        </p:nvGraphicFramePr>
        <p:xfrm>
          <a:off x="1391477" y="1942273"/>
          <a:ext cx="10081121" cy="12061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6135">
                <a:tc>
                  <a:txBody>
                    <a:bodyPr/>
                    <a:lstStyle/>
                    <a:p>
                      <a:endParaRPr lang="nl-NL" sz="1900" noProof="0" dirty="0">
                        <a:latin typeface="Ubuntu"/>
                        <a:cs typeface="Ubuntu"/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blipFill rotWithShape="1"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900" i="0" noProof="0" dirty="0">
                        <a:latin typeface="Ubuntu" charset="0"/>
                        <a:ea typeface="Ubuntu" charset="0"/>
                        <a:cs typeface="Ubuntu" charset="0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1391476" y="3330708"/>
          <a:ext cx="10081121" cy="12061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6135">
                <a:tc>
                  <a:txBody>
                    <a:bodyPr/>
                    <a:lstStyle/>
                    <a:p>
                      <a:endParaRPr lang="nl-NL" sz="1900" noProof="0" dirty="0">
                        <a:latin typeface="Ubuntu"/>
                        <a:cs typeface="Ubuntu"/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blipFill rotWithShape="1"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900" b="0" i="0" noProof="0" dirty="0">
                        <a:latin typeface="Ubuntu"/>
                        <a:cs typeface="Ubuntu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 userDrawn="1"/>
        </p:nvGraphicFramePr>
        <p:xfrm>
          <a:off x="1391475" y="4719143"/>
          <a:ext cx="10072920" cy="120613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49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23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6135">
                <a:tc>
                  <a:txBody>
                    <a:bodyPr/>
                    <a:lstStyle/>
                    <a:p>
                      <a:endParaRPr lang="nl-NL" sz="1900" noProof="0" dirty="0">
                        <a:latin typeface="Ubuntu"/>
                        <a:cs typeface="Ubuntu"/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blipFill rotWithShape="1"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900" i="0" noProof="0" dirty="0">
                        <a:latin typeface="Ubuntu"/>
                        <a:cs typeface="Ubuntu"/>
                      </a:endParaRPr>
                    </a:p>
                  </a:txBody>
                  <a:tcPr marL="121920" marR="1219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8" descr="final-logo-dinl+white.eps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 txBox="1">
            <a:spLocks noChangeAspect="1"/>
          </p:cNvSpPr>
          <p:nvPr userDrawn="1"/>
        </p:nvSpPr>
        <p:spPr>
          <a:xfrm rot="5400000">
            <a:off x="1528335" y="1510559"/>
            <a:ext cx="1874524" cy="16800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JM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t>‹nr.›</a:t>
            </a:fld>
            <a:endParaRPr lang="en-JM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25597" y="1854179"/>
            <a:ext cx="1680001" cy="1016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z="1200" dirty="0"/>
              <a:t>Click </a:t>
            </a:r>
            <a:r>
              <a:rPr lang="nl-NL" sz="1200" dirty="0" err="1"/>
              <a:t>to</a:t>
            </a:r>
            <a:r>
              <a:rPr lang="nl-NL" sz="1200" dirty="0"/>
              <a:t> </a:t>
            </a:r>
            <a:r>
              <a:rPr lang="nl-NL" sz="1200" dirty="0" err="1"/>
              <a:t>add</a:t>
            </a:r>
            <a:r>
              <a:rPr lang="nl-NL" sz="1200" dirty="0"/>
              <a:t> </a:t>
            </a:r>
            <a:r>
              <a:rPr lang="nl-NL" sz="1200" dirty="0" err="1"/>
              <a:t>Text</a:t>
            </a:r>
            <a:endParaRPr lang="nl-NL" dirty="0"/>
          </a:p>
        </p:txBody>
      </p:sp>
      <p:sp>
        <p:nvSpPr>
          <p:cNvPr id="33" name="Content Placeholder 32"/>
          <p:cNvSpPr>
            <a:spLocks noGrp="1"/>
          </p:cNvSpPr>
          <p:nvPr>
            <p:ph sz="quarter" idx="16"/>
          </p:nvPr>
        </p:nvSpPr>
        <p:spPr>
          <a:xfrm>
            <a:off x="5384800" y="1676400"/>
            <a:ext cx="6197600" cy="43434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4" name="Text Placeholder 4"/>
          <p:cNvSpPr txBox="1">
            <a:spLocks noChangeAspect="1"/>
          </p:cNvSpPr>
          <p:nvPr userDrawn="1"/>
        </p:nvSpPr>
        <p:spPr>
          <a:xfrm rot="5400000">
            <a:off x="2442735" y="3080705"/>
            <a:ext cx="1874524" cy="16800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539997" y="3424325"/>
            <a:ext cx="1680001" cy="1016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z="1200" dirty="0"/>
              <a:t>Click </a:t>
            </a:r>
            <a:r>
              <a:rPr lang="nl-NL" sz="1200" dirty="0" err="1"/>
              <a:t>to</a:t>
            </a:r>
            <a:r>
              <a:rPr lang="nl-NL" sz="1200" dirty="0"/>
              <a:t> </a:t>
            </a:r>
            <a:r>
              <a:rPr lang="nl-NL" sz="1200" dirty="0" err="1"/>
              <a:t>add</a:t>
            </a:r>
            <a:r>
              <a:rPr lang="nl-NL" sz="1200" dirty="0"/>
              <a:t> </a:t>
            </a:r>
            <a:r>
              <a:rPr lang="nl-NL" sz="1200" dirty="0" err="1"/>
              <a:t>Text</a:t>
            </a:r>
            <a:endParaRPr lang="nl-NL" dirty="0"/>
          </a:p>
        </p:txBody>
      </p:sp>
      <p:sp>
        <p:nvSpPr>
          <p:cNvPr id="16" name="Text Placeholder 4"/>
          <p:cNvSpPr txBox="1">
            <a:spLocks noChangeAspect="1"/>
          </p:cNvSpPr>
          <p:nvPr userDrawn="1"/>
        </p:nvSpPr>
        <p:spPr>
          <a:xfrm rot="5400000">
            <a:off x="613938" y="3080704"/>
            <a:ext cx="1874524" cy="16800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11200" y="3424324"/>
            <a:ext cx="1680001" cy="1016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z="1200" dirty="0"/>
              <a:t>Click </a:t>
            </a:r>
            <a:r>
              <a:rPr lang="nl-NL" sz="1200" dirty="0" err="1"/>
              <a:t>to</a:t>
            </a:r>
            <a:r>
              <a:rPr lang="nl-NL" sz="1200" dirty="0"/>
              <a:t> </a:t>
            </a:r>
            <a:r>
              <a:rPr lang="nl-NL" sz="1200" dirty="0" err="1"/>
              <a:t>add</a:t>
            </a:r>
            <a:r>
              <a:rPr lang="nl-NL" sz="1200" dirty="0"/>
              <a:t> </a:t>
            </a:r>
            <a:r>
              <a:rPr lang="nl-NL" sz="1200" dirty="0" err="1"/>
              <a:t>Text</a:t>
            </a:r>
            <a:endParaRPr lang="nl-NL" dirty="0"/>
          </a:p>
        </p:txBody>
      </p:sp>
      <p:sp>
        <p:nvSpPr>
          <p:cNvPr id="18" name="Text Placeholder 4"/>
          <p:cNvSpPr txBox="1">
            <a:spLocks noChangeAspect="1"/>
          </p:cNvSpPr>
          <p:nvPr userDrawn="1"/>
        </p:nvSpPr>
        <p:spPr>
          <a:xfrm rot="5400000">
            <a:off x="1528335" y="4647124"/>
            <a:ext cx="1874524" cy="16800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25597" y="4990744"/>
            <a:ext cx="1680001" cy="101600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z="1200" dirty="0"/>
              <a:t>Click </a:t>
            </a:r>
            <a:r>
              <a:rPr lang="nl-NL" sz="1200" dirty="0" err="1"/>
              <a:t>to</a:t>
            </a:r>
            <a:r>
              <a:rPr lang="nl-NL" sz="1200" dirty="0"/>
              <a:t> </a:t>
            </a:r>
            <a:r>
              <a:rPr lang="nl-NL" sz="1200" dirty="0" err="1"/>
              <a:t>add</a:t>
            </a:r>
            <a:r>
              <a:rPr lang="nl-NL" sz="1200" dirty="0"/>
              <a:t> </a:t>
            </a:r>
            <a:r>
              <a:rPr lang="nl-NL" sz="1200" dirty="0" err="1"/>
              <a:t>Text</a:t>
            </a:r>
            <a:endParaRPr lang="nl-NL" dirty="0"/>
          </a:p>
        </p:txBody>
      </p:sp>
      <p:pic>
        <p:nvPicPr>
          <p:cNvPr id="20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13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4"/>
          <p:cNvSpPr txBox="1">
            <a:spLocks/>
          </p:cNvSpPr>
          <p:nvPr userDrawn="1"/>
        </p:nvSpPr>
        <p:spPr>
          <a:xfrm rot="5400000">
            <a:off x="2481026" y="2888619"/>
            <a:ext cx="1247001" cy="1117599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24" name="Text Placeholder 4"/>
          <p:cNvSpPr txBox="1">
            <a:spLocks/>
          </p:cNvSpPr>
          <p:nvPr userDrawn="1"/>
        </p:nvSpPr>
        <p:spPr>
          <a:xfrm rot="5400000">
            <a:off x="4029613" y="3194060"/>
            <a:ext cx="2153915" cy="19304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2"/>
          </p:nvPr>
        </p:nvSpPr>
        <p:spPr>
          <a:xfrm>
            <a:off x="4141371" y="3613609"/>
            <a:ext cx="1930400" cy="1129197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  <a:latin typeface="Ubuntu" charset="0"/>
                <a:ea typeface="Ubuntu" charset="0"/>
                <a:cs typeface="Ubuntu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530407" y="3144557"/>
            <a:ext cx="1134597" cy="556303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FFFFFF"/>
                </a:solidFill>
                <a:latin typeface="Ubuntu" charset="0"/>
                <a:ea typeface="Ubuntu" charset="0"/>
                <a:cs typeface="Ubuntu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16"/>
          </p:nvPr>
        </p:nvSpPr>
        <p:spPr>
          <a:xfrm>
            <a:off x="6604000" y="1752600"/>
            <a:ext cx="4978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5" name="Text Placeholder 4"/>
          <p:cNvSpPr txBox="1">
            <a:spLocks/>
          </p:cNvSpPr>
          <p:nvPr userDrawn="1"/>
        </p:nvSpPr>
        <p:spPr>
          <a:xfrm rot="5400000">
            <a:off x="334987" y="2365283"/>
            <a:ext cx="2153915" cy="19304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36" name="Text Placeholder 24"/>
          <p:cNvSpPr>
            <a:spLocks noGrp="1"/>
          </p:cNvSpPr>
          <p:nvPr>
            <p:ph type="body" sz="quarter" idx="17"/>
          </p:nvPr>
        </p:nvSpPr>
        <p:spPr>
          <a:xfrm>
            <a:off x="446744" y="2784832"/>
            <a:ext cx="1930400" cy="1129197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  <a:latin typeface="Ubuntu" charset="0"/>
                <a:ea typeface="Ubuntu" charset="0"/>
                <a:cs typeface="Ubuntu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37" name="Text Placeholder 4"/>
          <p:cNvSpPr txBox="1">
            <a:spLocks/>
          </p:cNvSpPr>
          <p:nvPr userDrawn="1"/>
        </p:nvSpPr>
        <p:spPr>
          <a:xfrm rot="5400000">
            <a:off x="3390371" y="1803761"/>
            <a:ext cx="1471669" cy="1318952"/>
          </a:xfrm>
          <a:prstGeom prst="hexagon">
            <a:avLst/>
          </a:prstGeom>
          <a:solidFill>
            <a:srgbClr val="F0580C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38" name="Text Placeholder 24"/>
          <p:cNvSpPr>
            <a:spLocks noGrp="1"/>
          </p:cNvSpPr>
          <p:nvPr>
            <p:ph type="body" sz="quarter" idx="18"/>
          </p:nvPr>
        </p:nvSpPr>
        <p:spPr>
          <a:xfrm>
            <a:off x="3455325" y="2077473"/>
            <a:ext cx="1318952" cy="771528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  <a:latin typeface="Ubuntu" charset="0"/>
                <a:ea typeface="Ubuntu" charset="0"/>
                <a:cs typeface="Ubuntu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1" name="Text Placeholder 4"/>
          <p:cNvSpPr txBox="1">
            <a:spLocks/>
          </p:cNvSpPr>
          <p:nvPr userDrawn="1"/>
        </p:nvSpPr>
        <p:spPr>
          <a:xfrm rot="5400000">
            <a:off x="1733072" y="4157887"/>
            <a:ext cx="1471669" cy="1318952"/>
          </a:xfrm>
          <a:prstGeom prst="hexagon">
            <a:avLst/>
          </a:prstGeom>
          <a:solidFill>
            <a:srgbClr val="F0580C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JM" sz="1200" dirty="0">
              <a:latin typeface="Ubuntu" charset="0"/>
              <a:ea typeface="Ubuntu" charset="0"/>
              <a:cs typeface="Ubuntu" charset="0"/>
            </a:endParaRPr>
          </a:p>
        </p:txBody>
      </p:sp>
      <p:sp>
        <p:nvSpPr>
          <p:cNvPr id="42" name="Text Placeholder 24"/>
          <p:cNvSpPr>
            <a:spLocks noGrp="1"/>
          </p:cNvSpPr>
          <p:nvPr>
            <p:ph type="body" sz="quarter" idx="19"/>
          </p:nvPr>
        </p:nvSpPr>
        <p:spPr>
          <a:xfrm>
            <a:off x="1798027" y="4431599"/>
            <a:ext cx="1318952" cy="771528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  <a:latin typeface="Ubuntu" charset="0"/>
                <a:ea typeface="Ubuntu" charset="0"/>
                <a:cs typeface="Ubuntu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pic>
        <p:nvPicPr>
          <p:cNvPr id="15" name="Picture 8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62826"/>
            <a:ext cx="603677" cy="6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3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dinl_nlne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887" y="4629133"/>
            <a:ext cx="1622960" cy="1920000"/>
          </a:xfrm>
          <a:prstGeom prst="rect">
            <a:avLst/>
          </a:prstGeom>
        </p:spPr>
      </p:pic>
      <p:pic>
        <p:nvPicPr>
          <p:cNvPr id="29" name="Picture 4" descr="dinl_sid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255" y="4672420"/>
            <a:ext cx="1622959" cy="1920000"/>
          </a:xfrm>
          <a:prstGeom prst="rect">
            <a:avLst/>
          </a:prstGeom>
        </p:spPr>
      </p:pic>
      <p:pic>
        <p:nvPicPr>
          <p:cNvPr id="30" name="Picture 5" descr="dinl_ispconnect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481" y="189929"/>
            <a:ext cx="1622961" cy="1920000"/>
          </a:xfrm>
          <a:prstGeom prst="rect">
            <a:avLst/>
          </a:prstGeom>
        </p:spPr>
      </p:pic>
      <p:pic>
        <p:nvPicPr>
          <p:cNvPr id="31" name="Picture 6" descr="dinl_dhpa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253" y="189929"/>
            <a:ext cx="1622961" cy="1920000"/>
          </a:xfrm>
          <a:prstGeom prst="rect">
            <a:avLst/>
          </a:prstGeom>
        </p:spPr>
      </p:pic>
      <p:pic>
        <p:nvPicPr>
          <p:cNvPr id="32" name="Picture 7" descr="dinl_ams-ix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889" y="189929"/>
            <a:ext cx="1622959" cy="1920000"/>
          </a:xfrm>
          <a:prstGeom prst="rect">
            <a:avLst/>
          </a:prstGeom>
        </p:spPr>
      </p:pic>
      <p:pic>
        <p:nvPicPr>
          <p:cNvPr id="33" name="Picture 8" descr="final-logo-dinl+white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266" y="2228867"/>
            <a:ext cx="2075469" cy="2400267"/>
          </a:xfrm>
          <a:prstGeom prst="rect">
            <a:avLst/>
          </a:prstGeom>
        </p:spPr>
      </p:pic>
      <p:grpSp>
        <p:nvGrpSpPr>
          <p:cNvPr id="34" name="Group 14"/>
          <p:cNvGrpSpPr>
            <a:grpSpLocks noChangeAspect="1"/>
          </p:cNvGrpSpPr>
          <p:nvPr userDrawn="1"/>
        </p:nvGrpSpPr>
        <p:grpSpPr>
          <a:xfrm>
            <a:off x="9508481" y="4629133"/>
            <a:ext cx="1622961" cy="1920000"/>
            <a:chOff x="179512" y="2688577"/>
            <a:chExt cx="1251748" cy="1480846"/>
          </a:xfrm>
        </p:grpSpPr>
        <p:pic>
          <p:nvPicPr>
            <p:cNvPr id="35" name="Picture 9" descr="dinl_ispconnect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2688577"/>
              <a:ext cx="1251748" cy="1480846"/>
            </a:xfrm>
            <a:prstGeom prst="rect">
              <a:avLst/>
            </a:prstGeom>
          </p:spPr>
        </p:pic>
        <p:sp>
          <p:nvSpPr>
            <p:cNvPr id="36" name="Rectangle 11"/>
            <p:cNvSpPr/>
            <p:nvPr/>
          </p:nvSpPr>
          <p:spPr>
            <a:xfrm>
              <a:off x="251520" y="3284984"/>
              <a:ext cx="1080120" cy="2880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5867" b="1" dirty="0">
                  <a:solidFill>
                    <a:srgbClr val="F27719"/>
                  </a:solidFill>
                  <a:latin typeface="Avenir Black Oblique"/>
                  <a:cs typeface="Avenir Black Oblique"/>
                </a:rPr>
                <a:t>?</a:t>
              </a:r>
            </a:p>
          </p:txBody>
        </p:sp>
      </p:grpSp>
      <p:pic>
        <p:nvPicPr>
          <p:cNvPr id="37" name="Picture 13" descr="partner-6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620" y="4672420"/>
            <a:ext cx="1625453" cy="19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619" y="189929"/>
            <a:ext cx="1625455" cy="1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88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6109321" y="4509121"/>
            <a:ext cx="3000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buntu"/>
                <a:cs typeface="Ubuntu"/>
              </a:rPr>
              <a:t>Stichting </a:t>
            </a:r>
            <a:b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buntu"/>
                <a:cs typeface="Ubuntu"/>
              </a:rPr>
            </a:b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buntu"/>
                <a:cs typeface="Ubuntu"/>
              </a:rPr>
              <a:t>Digitale Infrastructuur </a:t>
            </a:r>
            <a:b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buntu"/>
                <a:cs typeface="Ubuntu"/>
              </a:rPr>
            </a:b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Ubuntu"/>
                <a:cs typeface="Ubuntu"/>
              </a:rPr>
              <a:t>Nederland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0" y="4509120"/>
            <a:ext cx="0" cy="1152128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6096002" y="5818039"/>
            <a:ext cx="58615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33" b="1" i="0" dirty="0" err="1">
                <a:solidFill>
                  <a:srgbClr val="232641"/>
                </a:solidFill>
                <a:latin typeface="Ubuntu" charset="0"/>
                <a:ea typeface="Ubuntu" charset="0"/>
                <a:cs typeface="Ubuntu" charset="0"/>
              </a:rPr>
              <a:t>www.dinl.nl</a:t>
            </a:r>
            <a:endParaRPr lang="nl-NL" sz="2133" b="1" i="0" dirty="0">
              <a:solidFill>
                <a:srgbClr val="232641"/>
              </a:solidFill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9" name="Picture 10" descr="final-logo-dinl+whit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854" y="1803400"/>
            <a:ext cx="2196292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24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 defTabSz="309555">
              <a:defRPr sz="4200" b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-3612" y="6207672"/>
            <a:ext cx="12199223" cy="647949"/>
            <a:chOff x="0" y="0"/>
            <a:chExt cx="24398445" cy="1295896"/>
          </a:xfrm>
        </p:grpSpPr>
        <p:pic>
          <p:nvPicPr>
            <p:cNvPr id="27" name="kleur los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4384000" cy="1295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logo los.png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18228" y="0"/>
              <a:ext cx="2380218" cy="12958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" name="naam los.pn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5885" y="339853"/>
              <a:ext cx="7184992" cy="616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3032262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32350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Hoofdscherm_V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" b="525"/>
          <a:stretch/>
        </p:blipFill>
        <p:spPr>
          <a:xfrm>
            <a:off x="-1" y="458"/>
            <a:ext cx="12207271" cy="6857543"/>
          </a:xfrm>
          <a:prstGeom prst="rect">
            <a:avLst/>
          </a:prstGeom>
        </p:spPr>
      </p:pic>
      <p:sp>
        <p:nvSpPr>
          <p:cNvPr id="9" name="Afgeschuind enkele hoek rechthoek 8"/>
          <p:cNvSpPr/>
          <p:nvPr userDrawn="1"/>
        </p:nvSpPr>
        <p:spPr>
          <a:xfrm flipV="1">
            <a:off x="288000" y="222656"/>
            <a:ext cx="11616000" cy="6437344"/>
          </a:xfrm>
          <a:prstGeom prst="snip1Rect">
            <a:avLst>
              <a:gd name="adj" fmla="val 1228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 dirty="0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6093" y="5573289"/>
            <a:ext cx="1527907" cy="10867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624563"/>
            <a:ext cx="5080000" cy="3861839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09600" y="457869"/>
            <a:ext cx="5080000" cy="1166695"/>
          </a:xfrm>
        </p:spPr>
        <p:txBody>
          <a:bodyPr anchor="t" anchorCtr="0"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457869"/>
            <a:ext cx="5090448" cy="5180932"/>
          </a:xfrm>
        </p:spPr>
        <p:txBody>
          <a:bodyPr anchor="t" anchorCtr="0"/>
          <a:lstStyle>
            <a:lvl1pPr marL="342891" indent="-342891" algn="l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/>
                </a:solidFill>
              </a:defRPr>
            </a:lvl1pPr>
            <a:lvl2pPr marL="644827" indent="-342891" algn="l">
              <a:buClr>
                <a:schemeClr val="accent2"/>
              </a:buClr>
              <a:buFont typeface="Lucida Grande"/>
              <a:buChar char="−"/>
              <a:defRPr sz="2000">
                <a:solidFill>
                  <a:schemeClr val="tx1"/>
                </a:solidFill>
              </a:defRPr>
            </a:lvl2pPr>
            <a:lvl3pPr marL="912791" indent="-285744" algn="l">
              <a:buClr>
                <a:schemeClr val="accent2"/>
              </a:buClr>
              <a:buFont typeface="Arial"/>
              <a:buChar char="•"/>
              <a:defRPr sz="1800">
                <a:solidFill>
                  <a:schemeClr val="tx1"/>
                </a:solidFill>
              </a:defRPr>
            </a:lvl3pPr>
            <a:lvl4pPr marL="1200121" indent="-285744" algn="l">
              <a:buClr>
                <a:schemeClr val="accent2"/>
              </a:buClr>
              <a:buFont typeface="Lucida Grande"/>
              <a:buChar char="−"/>
              <a:defRPr sz="1600">
                <a:solidFill>
                  <a:schemeClr val="tx1"/>
                </a:solidFill>
              </a:defRPr>
            </a:lvl4pPr>
            <a:lvl5pPr marL="1520153" indent="-285744" algn="l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1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54584"/>
            <a:ext cx="12192001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7823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3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" y="8998"/>
            <a:ext cx="12185461" cy="67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8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19" y="-315416"/>
            <a:ext cx="12371712" cy="82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1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705" y="-137832"/>
            <a:ext cx="12768041" cy="731124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5112" y="250904"/>
            <a:ext cx="8112224" cy="6913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33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705" y="-137832"/>
            <a:ext cx="12768041" cy="731124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0703" y="356660"/>
            <a:ext cx="12926188" cy="11015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05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609600" y="6293400"/>
            <a:ext cx="10668000" cy="3120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09600" y="6293400"/>
            <a:ext cx="10668000" cy="31200"/>
          </a:xfrm>
          <a:prstGeom prst="line">
            <a:avLst/>
          </a:prstGeom>
          <a:ln w="952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556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/>
              <a:t>Titelstijl van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l-NL" noProof="0" dirty="0"/>
          </a:p>
        </p:txBody>
      </p:sp>
      <p:sp>
        <p:nvSpPr>
          <p:cNvPr id="8" name="Text Placeholder 4"/>
          <p:cNvSpPr txBox="1">
            <a:spLocks noChangeAspect="1"/>
          </p:cNvSpPr>
          <p:nvPr userDrawn="1"/>
        </p:nvSpPr>
        <p:spPr>
          <a:xfrm rot="5400000">
            <a:off x="11144267" y="5986333"/>
            <a:ext cx="658667" cy="624000"/>
          </a:xfrm>
          <a:prstGeom prst="hexagon">
            <a:avLst/>
          </a:prstGeom>
          <a:solidFill>
            <a:srgbClr val="F27719"/>
          </a:solidFill>
        </p:spPr>
        <p:txBody>
          <a:bodyPr rtlCol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JM" sz="1200" dirty="0">
              <a:solidFill>
                <a:srgbClr val="232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3368" y="6159500"/>
            <a:ext cx="480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Ubuntu"/>
                <a:ea typeface="Open Sans" pitchFamily="34" charset="0"/>
                <a:cs typeface="Ubuntu"/>
              </a:defRPr>
            </a:lvl1pPr>
          </a:lstStyle>
          <a:p>
            <a:fld id="{857B18ED-D931-45F4-8873-1BEDAB4DC03E}" type="slidenum">
              <a:rPr lang="en-JM" smtClean="0"/>
              <a:pPr/>
              <a:t>‹nr.›</a:t>
            </a:fld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90312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4400" kern="1200">
          <a:solidFill>
            <a:srgbClr val="232641"/>
          </a:solidFill>
          <a:latin typeface="Ubuntu"/>
          <a:ea typeface="Open Sans Extrabold" pitchFamily="34" charset="0"/>
          <a:cs typeface="Ubuntu"/>
        </a:defRPr>
      </a:lvl1pPr>
    </p:titleStyle>
    <p:bodyStyle>
      <a:lvl1pPr marL="0" indent="0" algn="l" defTabSz="91437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rgbClr val="232641"/>
          </a:solidFill>
          <a:latin typeface="Ubuntu"/>
          <a:ea typeface="+mn-ea"/>
          <a:cs typeface="Ubuntu"/>
        </a:defRPr>
      </a:lvl1pPr>
      <a:lvl2pPr marL="457189" indent="0" algn="l" defTabSz="914377" rtl="0" eaLnBrk="1" latinLnBrk="0" hangingPunct="1">
        <a:spcBef>
          <a:spcPct val="20000"/>
        </a:spcBef>
        <a:buClrTx/>
        <a:buFont typeface="Wingdings" charset="2"/>
        <a:buNone/>
        <a:defRPr sz="1800" kern="1200">
          <a:solidFill>
            <a:srgbClr val="232641"/>
          </a:solidFill>
          <a:latin typeface="Ubuntu"/>
          <a:ea typeface="+mn-ea"/>
          <a:cs typeface="Ubuntu"/>
        </a:defRPr>
      </a:lvl2pPr>
      <a:lvl3pPr marL="1200121" indent="-285744" algn="l" defTabSz="914377" rtl="0" eaLnBrk="1" latinLnBrk="0" hangingPunct="1">
        <a:spcBef>
          <a:spcPct val="20000"/>
        </a:spcBef>
        <a:buClrTx/>
        <a:buFontTx/>
        <a:buBlip>
          <a:blip r:embed="rId40"/>
        </a:buBlip>
        <a:defRPr sz="1600" kern="1200">
          <a:solidFill>
            <a:srgbClr val="232641"/>
          </a:solidFill>
          <a:latin typeface="Ubuntu"/>
          <a:ea typeface="+mn-ea"/>
          <a:cs typeface="Ubuntu"/>
        </a:defRPr>
      </a:lvl3pPr>
      <a:lvl4pPr marL="1714457" indent="-342891" algn="l" defTabSz="914377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1400" kern="1200">
          <a:solidFill>
            <a:srgbClr val="232641"/>
          </a:solidFill>
          <a:latin typeface="Ubuntu"/>
          <a:ea typeface="+mn-ea"/>
          <a:cs typeface="Ubuntu"/>
        </a:defRPr>
      </a:lvl4pPr>
      <a:lvl5pPr marL="2114498" indent="-285744" algn="l" defTabSz="914377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1400" kern="1200">
          <a:solidFill>
            <a:srgbClr val="232641"/>
          </a:solidFill>
          <a:latin typeface="Ubuntu"/>
          <a:ea typeface="+mn-ea"/>
          <a:cs typeface="Ubuntu"/>
        </a:defRPr>
      </a:lvl5pPr>
      <a:lvl6pPr marL="2628834" indent="-342891" algn="l" defTabSz="914377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2000" kern="1200">
          <a:solidFill>
            <a:schemeClr val="tx1"/>
          </a:solidFill>
          <a:latin typeface="Ubuntu"/>
          <a:ea typeface="+mn-ea"/>
          <a:cs typeface="Ubuntu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indent="0" algn="l" defTabSz="914377" rtl="0" eaLnBrk="1" latinLnBrk="0" hangingPunct="1">
        <a:spcBef>
          <a:spcPct val="20000"/>
        </a:spcBef>
        <a:buClrTx/>
        <a:buFont typeface="Wingdings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52.jpg"/><Relationship Id="rId21" Type="http://schemas.openxmlformats.org/officeDocument/2006/relationships/image" Target="../media/image112.jpe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5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7.png"/><Relationship Id="rId20" Type="http://schemas.openxmlformats.org/officeDocument/2006/relationships/image" Target="../media/image1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7.png"/><Relationship Id="rId11" Type="http://schemas.openxmlformats.org/officeDocument/2006/relationships/image" Target="../media/image102.jpeg"/><Relationship Id="rId24" Type="http://schemas.openxmlformats.org/officeDocument/2006/relationships/image" Target="../media/image115.pn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23" Type="http://schemas.openxmlformats.org/officeDocument/2006/relationships/image" Target="../media/image114.png"/><Relationship Id="rId10" Type="http://schemas.openxmlformats.org/officeDocument/2006/relationships/image" Target="../media/image101.jpeg"/><Relationship Id="rId19" Type="http://schemas.openxmlformats.org/officeDocument/2006/relationships/image" Target="../media/image110.jpeg"/><Relationship Id="rId4" Type="http://schemas.openxmlformats.org/officeDocument/2006/relationships/hyperlink" Target="https://en.wikipedia.org/wiki/Star_Watch_Case_Company" TargetMode="External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jpeg"/><Relationship Id="rId3" Type="http://schemas.openxmlformats.org/officeDocument/2006/relationships/image" Target="../media/image52.jpg"/><Relationship Id="rId7" Type="http://schemas.openxmlformats.org/officeDocument/2006/relationships/image" Target="../media/image54.jpeg"/><Relationship Id="rId12" Type="http://schemas.openxmlformats.org/officeDocument/2006/relationships/hyperlink" Target="https://irights.info/artikel/kreative-arbeit-was-bringt-die-zukunft/2461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pixabay.com/en/businessman-grown-up-manager-man-2325951/" TargetMode="External"/><Relationship Id="rId11" Type="http://schemas.openxmlformats.org/officeDocument/2006/relationships/image" Target="../media/image57.jpg"/><Relationship Id="rId5" Type="http://schemas.openxmlformats.org/officeDocument/2006/relationships/image" Target="../media/image53.jpg"/><Relationship Id="rId10" Type="http://schemas.openxmlformats.org/officeDocument/2006/relationships/hyperlink" Target="http://www.delivrd.com/tag/replenishment/" TargetMode="External"/><Relationship Id="rId4" Type="http://schemas.openxmlformats.org/officeDocument/2006/relationships/hyperlink" Target="https://en.wikipedia.org/wiki/Star_Watch_Case_Company" TargetMode="External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jpeg"/><Relationship Id="rId3" Type="http://schemas.openxmlformats.org/officeDocument/2006/relationships/image" Target="../media/image52.jpg"/><Relationship Id="rId7" Type="http://schemas.openxmlformats.org/officeDocument/2006/relationships/image" Target="../media/image54.jpeg"/><Relationship Id="rId12" Type="http://schemas.openxmlformats.org/officeDocument/2006/relationships/hyperlink" Target="https://irights.info/artikel/kreative-arbeit-was-bringt-die-zukunft/24616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pixabay.com/en/businessman-grown-up-manager-man-2325951/" TargetMode="External"/><Relationship Id="rId11" Type="http://schemas.openxmlformats.org/officeDocument/2006/relationships/image" Target="../media/image57.jpg"/><Relationship Id="rId5" Type="http://schemas.openxmlformats.org/officeDocument/2006/relationships/image" Target="../media/image53.jpg"/><Relationship Id="rId15" Type="http://schemas.openxmlformats.org/officeDocument/2006/relationships/image" Target="../media/image60.png"/><Relationship Id="rId10" Type="http://schemas.openxmlformats.org/officeDocument/2006/relationships/hyperlink" Target="http://www.delivrd.com/tag/replenishment/" TargetMode="External"/><Relationship Id="rId4" Type="http://schemas.openxmlformats.org/officeDocument/2006/relationships/hyperlink" Target="https://en.wikipedia.org/wiki/Star_Watch_Case_Company" TargetMode="External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png"/><Relationship Id="rId26" Type="http://schemas.openxmlformats.org/officeDocument/2006/relationships/image" Target="../media/image86.jpeg"/><Relationship Id="rId3" Type="http://schemas.openxmlformats.org/officeDocument/2006/relationships/image" Target="../media/image63.emf"/><Relationship Id="rId21" Type="http://schemas.openxmlformats.org/officeDocument/2006/relationships/image" Target="../media/image81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24" Type="http://schemas.openxmlformats.org/officeDocument/2006/relationships/image" Target="../media/image84.jpe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jpeg"/><Relationship Id="rId28" Type="http://schemas.openxmlformats.org/officeDocument/2006/relationships/image" Target="../media/image88.png"/><Relationship Id="rId10" Type="http://schemas.openxmlformats.org/officeDocument/2006/relationships/image" Target="../media/image70.jpeg"/><Relationship Id="rId19" Type="http://schemas.openxmlformats.org/officeDocument/2006/relationships/image" Target="../media/image79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Relationship Id="rId22" Type="http://schemas.openxmlformats.org/officeDocument/2006/relationships/image" Target="../media/image82.png"/><Relationship Id="rId27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www.publicdomainpictures.net/view-image.php?image=19523&amp;picture=eye-background" TargetMode="External"/><Relationship Id="rId7" Type="http://schemas.openxmlformats.org/officeDocument/2006/relationships/hyperlink" Target="https://zh.wikipedia.org/zh-cn/%E9%B9%BF%E5%B3%B6%E5%BB%BA%E8%A8%AD" TargetMode="External"/><Relationship Id="rId12" Type="http://schemas.openxmlformats.org/officeDocument/2006/relationships/image" Target="../media/image95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jpg"/><Relationship Id="rId11" Type="http://schemas.openxmlformats.org/officeDocument/2006/relationships/hyperlink" Target="https://it.wikipedia.org/wiki/Centro_elaborazione_dati" TargetMode="External"/><Relationship Id="rId5" Type="http://schemas.openxmlformats.org/officeDocument/2006/relationships/hyperlink" Target="https://blog.keliweb.it/2017/09/bitcoin-cosa-sono-come-funzionano/" TargetMode="External"/><Relationship Id="rId10" Type="http://schemas.openxmlformats.org/officeDocument/2006/relationships/image" Target="../media/image94.jpg"/><Relationship Id="rId4" Type="http://schemas.openxmlformats.org/officeDocument/2006/relationships/image" Target="../media/image91.png"/><Relationship Id="rId9" Type="http://schemas.openxmlformats.org/officeDocument/2006/relationships/hyperlink" Target="https://en.wikiversity.org/wiki/Information_Systems/Inter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3">
            <a:extLst>
              <a:ext uri="{FF2B5EF4-FFF2-40B4-BE49-F238E27FC236}">
                <a16:creationId xmlns:a16="http://schemas.microsoft.com/office/drawing/2014/main" id="{133D73F1-C569-4B7C-9495-1AA596255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449287"/>
            <a:ext cx="8534400" cy="1408340"/>
          </a:xfrm>
        </p:spPr>
        <p:txBody>
          <a:bodyPr>
            <a:normAutofit/>
          </a:bodyPr>
          <a:lstStyle/>
          <a:p>
            <a:r>
              <a:rPr lang="nl-NL" dirty="0"/>
              <a:t>And </a:t>
            </a: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LIR is a </a:t>
            </a:r>
            <a:r>
              <a:rPr lang="nl-NL" dirty="0" err="1"/>
              <a:t>key</a:t>
            </a:r>
            <a:r>
              <a:rPr lang="nl-NL" dirty="0"/>
              <a:t> factor</a:t>
            </a:r>
          </a:p>
          <a:p>
            <a:endParaRPr lang="nl-NL" dirty="0"/>
          </a:p>
          <a:p>
            <a:r>
              <a:rPr lang="nl-NL" dirty="0"/>
              <a:t>M. Steltman  - RIPE79 – 16-10-2019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CEB08B-7FD5-404E-8E72-ABE1A24E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The </a:t>
            </a:r>
            <a:r>
              <a:rPr lang="nl-NL" dirty="0" err="1"/>
              <a:t>compelling</a:t>
            </a:r>
            <a:r>
              <a:rPr lang="nl-NL" dirty="0"/>
              <a:t> case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vulnerability</a:t>
            </a:r>
            <a:r>
              <a:rPr lang="nl-NL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3337823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B4438-EB96-43B0-97FA-B634DFE575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10972800" cy="1143000"/>
          </a:xfrm>
        </p:spPr>
        <p:txBody>
          <a:bodyPr>
            <a:normAutofit/>
          </a:bodyPr>
          <a:lstStyle/>
          <a:p>
            <a:r>
              <a:rPr lang="nl-NL" b="1" dirty="0"/>
              <a:t>=&gt;  </a:t>
            </a:r>
            <a:r>
              <a:rPr lang="nl-NL" b="1" dirty="0" err="1"/>
              <a:t>towards</a:t>
            </a:r>
            <a:r>
              <a:rPr lang="nl-NL" b="1" dirty="0"/>
              <a:t>: CRD on </a:t>
            </a:r>
            <a:r>
              <a:rPr lang="nl-NL" b="1" dirty="0" err="1"/>
              <a:t>steroids</a:t>
            </a:r>
            <a:endParaRPr lang="nl-NL" b="1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343CA90-D8CF-4141-8983-C4DEEC6378B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2575" y="6159500"/>
            <a:ext cx="479425" cy="304800"/>
          </a:xfrm>
        </p:spPr>
        <p:txBody>
          <a:bodyPr/>
          <a:lstStyle/>
          <a:p>
            <a:fld id="{857B18ED-D931-45F4-8873-1BEDAB4DC03E}" type="slidenum">
              <a:rPr lang="en-JM" smtClean="0"/>
              <a:pPr/>
              <a:t>10</a:t>
            </a:fld>
            <a:endParaRPr lang="en-JM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2CB042D5-55E0-4EA8-A7B2-C486FB34849F}"/>
              </a:ext>
            </a:extLst>
          </p:cNvPr>
          <p:cNvGrpSpPr/>
          <p:nvPr/>
        </p:nvGrpSpPr>
        <p:grpSpPr>
          <a:xfrm>
            <a:off x="438150" y="2038021"/>
            <a:ext cx="2162175" cy="1676400"/>
            <a:chOff x="438150" y="2038021"/>
            <a:chExt cx="2162175" cy="1676400"/>
          </a:xfrm>
        </p:grpSpPr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36878FE2-86A8-46B3-B368-A2ED4BA1D89E}"/>
                </a:ext>
              </a:extLst>
            </p:cNvPr>
            <p:cNvSpPr/>
            <p:nvPr/>
          </p:nvSpPr>
          <p:spPr>
            <a:xfrm>
              <a:off x="438150" y="2038021"/>
              <a:ext cx="1400175" cy="9144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Crawl </a:t>
              </a:r>
              <a:r>
                <a:rPr lang="nl-NL" dirty="0" err="1"/>
                <a:t>and</a:t>
              </a:r>
              <a:r>
                <a:rPr lang="nl-NL" dirty="0"/>
                <a:t> scan</a:t>
              </a:r>
            </a:p>
          </p:txBody>
        </p:sp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7999184A-BA81-4135-AF71-CFF0220256EE}"/>
                </a:ext>
              </a:extLst>
            </p:cNvPr>
            <p:cNvSpPr/>
            <p:nvPr/>
          </p:nvSpPr>
          <p:spPr>
            <a:xfrm>
              <a:off x="590550" y="2190421"/>
              <a:ext cx="1400175" cy="9144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Crawl </a:t>
              </a:r>
              <a:r>
                <a:rPr lang="nl-NL" dirty="0" err="1"/>
                <a:t>and</a:t>
              </a:r>
              <a:r>
                <a:rPr lang="nl-NL" dirty="0"/>
                <a:t> scan</a:t>
              </a:r>
            </a:p>
          </p:txBody>
        </p:sp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B2F712A2-5549-4542-9044-7953EDB93379}"/>
                </a:ext>
              </a:extLst>
            </p:cNvPr>
            <p:cNvSpPr/>
            <p:nvPr/>
          </p:nvSpPr>
          <p:spPr>
            <a:xfrm>
              <a:off x="742950" y="2342821"/>
              <a:ext cx="1400175" cy="9144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Crawl </a:t>
              </a:r>
              <a:r>
                <a:rPr lang="nl-NL" dirty="0" err="1"/>
                <a:t>and</a:t>
              </a:r>
              <a:r>
                <a:rPr lang="nl-NL" dirty="0"/>
                <a:t> scan</a:t>
              </a:r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51FFA207-9F96-4E95-8E87-BA239C4CFA55}"/>
                </a:ext>
              </a:extLst>
            </p:cNvPr>
            <p:cNvSpPr/>
            <p:nvPr/>
          </p:nvSpPr>
          <p:spPr>
            <a:xfrm>
              <a:off x="895350" y="2495221"/>
              <a:ext cx="1400175" cy="9144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Crawl </a:t>
              </a:r>
              <a:r>
                <a:rPr lang="nl-NL" dirty="0" err="1"/>
                <a:t>and</a:t>
              </a:r>
              <a:r>
                <a:rPr lang="nl-NL" dirty="0"/>
                <a:t> scan</a:t>
              </a:r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F43ECD0D-275E-434A-AAE8-CF1472E4F171}"/>
                </a:ext>
              </a:extLst>
            </p:cNvPr>
            <p:cNvSpPr/>
            <p:nvPr/>
          </p:nvSpPr>
          <p:spPr>
            <a:xfrm>
              <a:off x="1047750" y="2647621"/>
              <a:ext cx="1400175" cy="9144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Crawl </a:t>
              </a:r>
              <a:r>
                <a:rPr lang="nl-NL" dirty="0" err="1"/>
                <a:t>and</a:t>
              </a:r>
              <a:r>
                <a:rPr lang="nl-NL" dirty="0"/>
                <a:t> scan</a:t>
              </a:r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20B529A9-E9E7-4669-89B4-C14317110ACD}"/>
                </a:ext>
              </a:extLst>
            </p:cNvPr>
            <p:cNvSpPr/>
            <p:nvPr/>
          </p:nvSpPr>
          <p:spPr>
            <a:xfrm>
              <a:off x="1200150" y="2800021"/>
              <a:ext cx="1400175" cy="9144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Crawl </a:t>
              </a:r>
              <a:r>
                <a:rPr lang="nl-NL" dirty="0" err="1"/>
                <a:t>and</a:t>
              </a:r>
              <a:r>
                <a:rPr lang="nl-NL" dirty="0"/>
                <a:t> scan </a:t>
              </a:r>
              <a:r>
                <a:rPr lang="nl-NL" dirty="0" err="1"/>
                <a:t>networks</a:t>
              </a:r>
              <a:endParaRPr lang="nl-NL" dirty="0"/>
            </a:p>
          </p:txBody>
        </p:sp>
      </p:grp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7D296C1A-8EC9-4D7F-BD4D-939F0FF878A4}"/>
              </a:ext>
            </a:extLst>
          </p:cNvPr>
          <p:cNvSpPr/>
          <p:nvPr/>
        </p:nvSpPr>
        <p:spPr>
          <a:xfrm>
            <a:off x="3390899" y="3019096"/>
            <a:ext cx="1914525" cy="914400"/>
          </a:xfrm>
          <a:prstGeom prst="roundRect">
            <a:avLst/>
          </a:prstGeom>
          <a:gradFill>
            <a:gsLst>
              <a:gs pos="0">
                <a:schemeClr val="accent3"/>
              </a:gs>
              <a:gs pos="33000">
                <a:schemeClr val="accent1">
                  <a:lumMod val="45000"/>
                  <a:lumOff val="55000"/>
                </a:schemeClr>
              </a:gs>
              <a:gs pos="80000">
                <a:schemeClr val="accent2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Add</a:t>
            </a:r>
            <a:r>
              <a:rPr lang="nl-NL" dirty="0"/>
              <a:t> performance information</a:t>
            </a:r>
          </a:p>
        </p:txBody>
      </p:sp>
      <p:grpSp>
        <p:nvGrpSpPr>
          <p:cNvPr id="7171" name="Groep 7170">
            <a:extLst>
              <a:ext uri="{FF2B5EF4-FFF2-40B4-BE49-F238E27FC236}">
                <a16:creationId xmlns:a16="http://schemas.microsoft.com/office/drawing/2014/main" id="{17BFA7E1-B673-4A8C-85BD-3C7BC5F11EE9}"/>
              </a:ext>
            </a:extLst>
          </p:cNvPr>
          <p:cNvGrpSpPr/>
          <p:nvPr/>
        </p:nvGrpSpPr>
        <p:grpSpPr>
          <a:xfrm>
            <a:off x="9162685" y="2324859"/>
            <a:ext cx="1752034" cy="1509505"/>
            <a:chOff x="9162685" y="2370015"/>
            <a:chExt cx="1752034" cy="1509505"/>
          </a:xfrm>
        </p:grpSpPr>
        <p:pic>
          <p:nvPicPr>
            <p:cNvPr id="19" name="Tijdelijke aanduiding voor inhoud 8" descr="Afbeelding met gras, buiten, gebouw, park&#10;&#10;Automatisch gegenereerde beschrijving">
              <a:extLst>
                <a:ext uri="{FF2B5EF4-FFF2-40B4-BE49-F238E27FC236}">
                  <a16:creationId xmlns:a16="http://schemas.microsoft.com/office/drawing/2014/main" id="{D273205D-3375-43F0-9000-1AC69D0EF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162685" y="2370015"/>
              <a:ext cx="1294834" cy="1052305"/>
            </a:xfrm>
            <a:prstGeom prst="rect">
              <a:avLst/>
            </a:prstGeom>
          </p:spPr>
        </p:pic>
        <p:pic>
          <p:nvPicPr>
            <p:cNvPr id="20" name="Tijdelijke aanduiding voor inhoud 8" descr="Afbeelding met gras, buiten, gebouw, park&#10;&#10;Automatisch gegenereerde beschrijving">
              <a:extLst>
                <a:ext uri="{FF2B5EF4-FFF2-40B4-BE49-F238E27FC236}">
                  <a16:creationId xmlns:a16="http://schemas.microsoft.com/office/drawing/2014/main" id="{3A4F6C95-5593-4EDF-9499-0AF5D0301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315085" y="2522415"/>
              <a:ext cx="1294834" cy="1052305"/>
            </a:xfrm>
            <a:prstGeom prst="rect">
              <a:avLst/>
            </a:prstGeom>
          </p:spPr>
        </p:pic>
        <p:pic>
          <p:nvPicPr>
            <p:cNvPr id="21" name="Tijdelijke aanduiding voor inhoud 8" descr="Afbeelding met gras, buiten, gebouw, park&#10;&#10;Automatisch gegenereerde beschrijving">
              <a:extLst>
                <a:ext uri="{FF2B5EF4-FFF2-40B4-BE49-F238E27FC236}">
                  <a16:creationId xmlns:a16="http://schemas.microsoft.com/office/drawing/2014/main" id="{25B0CA07-A1BF-474B-BB6F-235961607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467485" y="2674815"/>
              <a:ext cx="1294834" cy="1052305"/>
            </a:xfrm>
            <a:prstGeom prst="rect">
              <a:avLst/>
            </a:prstGeom>
          </p:spPr>
        </p:pic>
        <p:pic>
          <p:nvPicPr>
            <p:cNvPr id="22" name="Tijdelijke aanduiding voor inhoud 8" descr="Afbeelding met gras, buiten, gebouw, park&#10;&#10;Automatisch gegenereerde beschrijving">
              <a:extLst>
                <a:ext uri="{FF2B5EF4-FFF2-40B4-BE49-F238E27FC236}">
                  <a16:creationId xmlns:a16="http://schemas.microsoft.com/office/drawing/2014/main" id="{7EFAA244-7A53-4ED0-AE26-7F2FD7E1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619885" y="2827215"/>
              <a:ext cx="1294834" cy="1052305"/>
            </a:xfrm>
            <a:prstGeom prst="rect">
              <a:avLst/>
            </a:prstGeom>
          </p:spPr>
        </p:pic>
      </p:grpSp>
      <p:grpSp>
        <p:nvGrpSpPr>
          <p:cNvPr id="7169" name="Groep 7168">
            <a:extLst>
              <a:ext uri="{FF2B5EF4-FFF2-40B4-BE49-F238E27FC236}">
                <a16:creationId xmlns:a16="http://schemas.microsoft.com/office/drawing/2014/main" id="{2C119FDB-69C7-4049-B05B-CCF69FA3B2F3}"/>
              </a:ext>
            </a:extLst>
          </p:cNvPr>
          <p:cNvGrpSpPr/>
          <p:nvPr/>
        </p:nvGrpSpPr>
        <p:grpSpPr>
          <a:xfrm>
            <a:off x="2857499" y="2028496"/>
            <a:ext cx="2447925" cy="1076325"/>
            <a:chOff x="2857499" y="2028496"/>
            <a:chExt cx="2447925" cy="1076325"/>
          </a:xfrm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015E7115-4924-49C0-8851-05F1DE072016}"/>
                </a:ext>
              </a:extLst>
            </p:cNvPr>
            <p:cNvSpPr/>
            <p:nvPr/>
          </p:nvSpPr>
          <p:spPr>
            <a:xfrm>
              <a:off x="3390899" y="2028496"/>
              <a:ext cx="1914525" cy="9144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Collect </a:t>
              </a:r>
              <a:r>
                <a:rPr lang="nl-NL" dirty="0" err="1"/>
                <a:t>and</a:t>
              </a:r>
              <a:r>
                <a:rPr lang="nl-NL" dirty="0"/>
                <a:t> </a:t>
              </a:r>
              <a:r>
                <a:rPr lang="nl-NL" dirty="0" err="1"/>
                <a:t>aggregate</a:t>
              </a:r>
              <a:endParaRPr lang="nl-NL" dirty="0"/>
            </a:p>
          </p:txBody>
        </p:sp>
        <p:sp>
          <p:nvSpPr>
            <p:cNvPr id="24" name="Pijl: rechts 23">
              <a:extLst>
                <a:ext uri="{FF2B5EF4-FFF2-40B4-BE49-F238E27FC236}">
                  <a16:creationId xmlns:a16="http://schemas.microsoft.com/office/drawing/2014/main" id="{3F60942B-B0D5-4AC6-A841-A66C0DDA7B63}"/>
                </a:ext>
              </a:extLst>
            </p:cNvPr>
            <p:cNvSpPr/>
            <p:nvPr/>
          </p:nvSpPr>
          <p:spPr>
            <a:xfrm>
              <a:off x="2857499" y="2923846"/>
              <a:ext cx="381001" cy="1809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170" name="Groep 7169">
            <a:extLst>
              <a:ext uri="{FF2B5EF4-FFF2-40B4-BE49-F238E27FC236}">
                <a16:creationId xmlns:a16="http://schemas.microsoft.com/office/drawing/2014/main" id="{F825B923-176A-47BA-BAC9-3B44B2A8FC25}"/>
              </a:ext>
            </a:extLst>
          </p:cNvPr>
          <p:cNvGrpSpPr/>
          <p:nvPr/>
        </p:nvGrpSpPr>
        <p:grpSpPr>
          <a:xfrm>
            <a:off x="5486215" y="2314246"/>
            <a:ext cx="2343333" cy="1371600"/>
            <a:chOff x="5486215" y="2314246"/>
            <a:chExt cx="2343333" cy="1371600"/>
          </a:xfrm>
        </p:grpSpPr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3F41EBF2-18B7-494F-B3A7-310B98BA47E8}"/>
                </a:ext>
              </a:extLst>
            </p:cNvPr>
            <p:cNvSpPr/>
            <p:nvPr/>
          </p:nvSpPr>
          <p:spPr>
            <a:xfrm>
              <a:off x="6095998" y="2314246"/>
              <a:ext cx="1123950" cy="7620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6D609960-2FBD-409A-B038-E2ED5705DB63}"/>
                </a:ext>
              </a:extLst>
            </p:cNvPr>
            <p:cNvSpPr/>
            <p:nvPr/>
          </p:nvSpPr>
          <p:spPr>
            <a:xfrm>
              <a:off x="6248398" y="2466646"/>
              <a:ext cx="1123950" cy="7620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DD2AB52A-2FD1-4145-B392-A86EF806C4A5}"/>
                </a:ext>
              </a:extLst>
            </p:cNvPr>
            <p:cNvSpPr/>
            <p:nvPr/>
          </p:nvSpPr>
          <p:spPr>
            <a:xfrm>
              <a:off x="6400798" y="2619046"/>
              <a:ext cx="1123950" cy="7620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29CAAAE2-F18C-41F2-B833-5E32DCE911FC}"/>
                </a:ext>
              </a:extLst>
            </p:cNvPr>
            <p:cNvSpPr/>
            <p:nvPr/>
          </p:nvSpPr>
          <p:spPr>
            <a:xfrm>
              <a:off x="6553198" y="2771446"/>
              <a:ext cx="1123950" cy="7620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41C5CB5E-E8B2-4694-8B0D-F4A9E5131F15}"/>
                </a:ext>
              </a:extLst>
            </p:cNvPr>
            <p:cNvSpPr/>
            <p:nvPr/>
          </p:nvSpPr>
          <p:spPr>
            <a:xfrm>
              <a:off x="6705598" y="2923846"/>
              <a:ext cx="1123950" cy="762000"/>
            </a:xfrm>
            <a:prstGeom prst="roundRect">
              <a:avLst/>
            </a:prstGeom>
            <a:gradFill>
              <a:gsLst>
                <a:gs pos="0">
                  <a:schemeClr val="accent3"/>
                </a:gs>
                <a:gs pos="33000">
                  <a:schemeClr val="accent1">
                    <a:lumMod val="45000"/>
                    <a:lumOff val="55000"/>
                  </a:schemeClr>
                </a:gs>
                <a:gs pos="80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Forward &amp; </a:t>
              </a:r>
            </a:p>
            <a:p>
              <a:pPr algn="ctr"/>
              <a:r>
                <a:rPr lang="nl-NL" dirty="0"/>
                <a:t>Policy</a:t>
              </a:r>
            </a:p>
          </p:txBody>
        </p:sp>
        <p:sp>
          <p:nvSpPr>
            <p:cNvPr id="25" name="Pijl: rechts 24">
              <a:extLst>
                <a:ext uri="{FF2B5EF4-FFF2-40B4-BE49-F238E27FC236}">
                  <a16:creationId xmlns:a16="http://schemas.microsoft.com/office/drawing/2014/main" id="{CFAB9E5F-34CD-47D8-A43E-C5D14A3F10B4}"/>
                </a:ext>
              </a:extLst>
            </p:cNvPr>
            <p:cNvSpPr/>
            <p:nvPr/>
          </p:nvSpPr>
          <p:spPr>
            <a:xfrm>
              <a:off x="5486215" y="2895271"/>
              <a:ext cx="381001" cy="1809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7" name="Pijl: rechts 26">
            <a:extLst>
              <a:ext uri="{FF2B5EF4-FFF2-40B4-BE49-F238E27FC236}">
                <a16:creationId xmlns:a16="http://schemas.microsoft.com/office/drawing/2014/main" id="{BE81BAB8-84D4-4C98-972E-4B9EB6824A63}"/>
              </a:ext>
            </a:extLst>
          </p:cNvPr>
          <p:cNvSpPr/>
          <p:nvPr/>
        </p:nvSpPr>
        <p:spPr>
          <a:xfrm>
            <a:off x="8230481" y="2884196"/>
            <a:ext cx="381001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68D22C5F-33BF-46B7-8763-C7C262D9254B}"/>
              </a:ext>
            </a:extLst>
          </p:cNvPr>
          <p:cNvGrpSpPr/>
          <p:nvPr/>
        </p:nvGrpSpPr>
        <p:grpSpPr>
          <a:xfrm>
            <a:off x="426585" y="4261860"/>
            <a:ext cx="2455498" cy="1715802"/>
            <a:chOff x="38100" y="2228850"/>
            <a:chExt cx="3981450" cy="4505325"/>
          </a:xfrm>
        </p:grpSpPr>
        <p:pic>
          <p:nvPicPr>
            <p:cNvPr id="32" name="Picture 2" descr="Afbeeldingsresultaat voor coordinated responsible disclosure">
              <a:extLst>
                <a:ext uri="{FF2B5EF4-FFF2-40B4-BE49-F238E27FC236}">
                  <a16:creationId xmlns:a16="http://schemas.microsoft.com/office/drawing/2014/main" id="{83D76148-9CF0-4291-867C-CC00763B1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34" y="2593657"/>
              <a:ext cx="2132872" cy="1423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Afbeeldingsresultaat voor coordinated responsible disclosure">
              <a:extLst>
                <a:ext uri="{FF2B5EF4-FFF2-40B4-BE49-F238E27FC236}">
                  <a16:creationId xmlns:a16="http://schemas.microsoft.com/office/drawing/2014/main" id="{A0B05266-BA51-44B1-9A13-1D5C04F65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34" y="2746057"/>
              <a:ext cx="2132872" cy="1423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Afbeeldingsresultaat voor coordinated responsible disclosure">
              <a:extLst>
                <a:ext uri="{FF2B5EF4-FFF2-40B4-BE49-F238E27FC236}">
                  <a16:creationId xmlns:a16="http://schemas.microsoft.com/office/drawing/2014/main" id="{E4939263-4235-4877-BDD3-9E306DEA6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434" y="2898457"/>
              <a:ext cx="2132872" cy="1423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Afbeeldingsresultaat voor coordinated responsible disclosure">
              <a:extLst>
                <a:ext uri="{FF2B5EF4-FFF2-40B4-BE49-F238E27FC236}">
                  <a16:creationId xmlns:a16="http://schemas.microsoft.com/office/drawing/2014/main" id="{FB3A1DD3-AA88-410A-9FFC-094086678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34" y="2746057"/>
              <a:ext cx="2132872" cy="1423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sresultaat voor shadowserver">
              <a:extLst>
                <a:ext uri="{FF2B5EF4-FFF2-40B4-BE49-F238E27FC236}">
                  <a16:creationId xmlns:a16="http://schemas.microsoft.com/office/drawing/2014/main" id="{00A82A2A-7F0C-4C14-8618-E2B94A8D7F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34" y="4359593"/>
              <a:ext cx="1104900" cy="110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Afbeeldingsresultaat voor StopBadware.org">
              <a:extLst>
                <a:ext uri="{FF2B5EF4-FFF2-40B4-BE49-F238E27FC236}">
                  <a16:creationId xmlns:a16="http://schemas.microsoft.com/office/drawing/2014/main" id="{563A84EC-68CC-4421-915D-179DAB11F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173" y="3902036"/>
              <a:ext cx="1438275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Afbeeldingsresultaat voor shadowserver malwaremustdie">
              <a:extLst>
                <a:ext uri="{FF2B5EF4-FFF2-40B4-BE49-F238E27FC236}">
                  <a16:creationId xmlns:a16="http://schemas.microsoft.com/office/drawing/2014/main" id="{0829E0BD-8576-4CDB-A309-C4704109C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5431" y="4920853"/>
              <a:ext cx="1438275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Afbeeldingsresultaat voor honeynet">
              <a:extLst>
                <a:ext uri="{FF2B5EF4-FFF2-40B4-BE49-F238E27FC236}">
                  <a16:creationId xmlns:a16="http://schemas.microsoft.com/office/drawing/2014/main" id="{BA821F9B-4C8D-4138-B807-924B8B295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296" y="2545914"/>
              <a:ext cx="981075" cy="98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 descr="Afbeeldingsresultaat voor spamhaus">
              <a:extLst>
                <a:ext uri="{FF2B5EF4-FFF2-40B4-BE49-F238E27FC236}">
                  <a16:creationId xmlns:a16="http://schemas.microsoft.com/office/drawing/2014/main" id="{1BF1CEC0-5A6A-4A0B-A86D-0931E39A4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8" y="5189657"/>
              <a:ext cx="1438275" cy="74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Afbeelding">
              <a:extLst>
                <a:ext uri="{FF2B5EF4-FFF2-40B4-BE49-F238E27FC236}">
                  <a16:creationId xmlns:a16="http://schemas.microsoft.com/office/drawing/2014/main" id="{58B751FC-A34B-4CF2-93DF-1A3C20C5E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59" y="2588367"/>
              <a:ext cx="1501289" cy="200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55626AE-25CF-49DF-A077-A20C3C53FCC8}"/>
                </a:ext>
              </a:extLst>
            </p:cNvPr>
            <p:cNvSpPr/>
            <p:nvPr/>
          </p:nvSpPr>
          <p:spPr>
            <a:xfrm>
              <a:off x="38100" y="2228850"/>
              <a:ext cx="3981450" cy="4505325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975CB124-CD93-4337-BE9F-B06B84CF788F}"/>
              </a:ext>
            </a:extLst>
          </p:cNvPr>
          <p:cNvGrpSpPr/>
          <p:nvPr/>
        </p:nvGrpSpPr>
        <p:grpSpPr>
          <a:xfrm>
            <a:off x="3170391" y="4260214"/>
            <a:ext cx="2524821" cy="1715802"/>
            <a:chOff x="4626237" y="2228850"/>
            <a:chExt cx="3981450" cy="4505325"/>
          </a:xfrm>
        </p:grpSpPr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409A39AE-B38E-4C87-BC99-6681A594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14879" y="4124694"/>
              <a:ext cx="1378954" cy="930794"/>
            </a:xfrm>
            <a:prstGeom prst="rect">
              <a:avLst/>
            </a:prstGeom>
          </p:spPr>
        </p:pic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1E8BF1BB-6F64-415C-80AB-943047A37D97}"/>
                </a:ext>
              </a:extLst>
            </p:cNvPr>
            <p:cNvSpPr/>
            <p:nvPr/>
          </p:nvSpPr>
          <p:spPr>
            <a:xfrm>
              <a:off x="4626237" y="2228850"/>
              <a:ext cx="3981450" cy="4505325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7" name="Picture 16" descr="Afbeeldingsresultaat voor NBIP">
              <a:extLst>
                <a:ext uri="{FF2B5EF4-FFF2-40B4-BE49-F238E27FC236}">
                  <a16:creationId xmlns:a16="http://schemas.microsoft.com/office/drawing/2014/main" id="{1E703F6C-CB45-4A5B-9898-D7B5D9465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013" y="2357894"/>
              <a:ext cx="1583889" cy="1583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8" descr="Afbeeldingsresultaat voor TuDelft">
              <a:extLst>
                <a:ext uri="{FF2B5EF4-FFF2-40B4-BE49-F238E27FC236}">
                  <a16:creationId xmlns:a16="http://schemas.microsoft.com/office/drawing/2014/main" id="{AFEEC2F2-CA2A-4274-AB72-E954804C4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051" y="4205013"/>
              <a:ext cx="1974898" cy="77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0" descr="Afbeeldingsresultaat voor vereniging Abuse-Ix abuse-Hub">
              <a:extLst>
                <a:ext uri="{FF2B5EF4-FFF2-40B4-BE49-F238E27FC236}">
                  <a16:creationId xmlns:a16="http://schemas.microsoft.com/office/drawing/2014/main" id="{B49E59BD-C15E-4D66-855F-DC965FDE1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301" y="2350182"/>
              <a:ext cx="2109648" cy="1583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2" descr="Gerelateerde afbeelding">
              <a:extLst>
                <a:ext uri="{FF2B5EF4-FFF2-40B4-BE49-F238E27FC236}">
                  <a16:creationId xmlns:a16="http://schemas.microsoft.com/office/drawing/2014/main" id="{4B76F3BB-7C5E-41F7-969B-0FE865F5E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353" y="5452478"/>
              <a:ext cx="1818183" cy="661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4" descr="Afbeeldingsresultaat voor DTC trust center">
              <a:extLst>
                <a:ext uri="{FF2B5EF4-FFF2-40B4-BE49-F238E27FC236}">
                  <a16:creationId xmlns:a16="http://schemas.microsoft.com/office/drawing/2014/main" id="{76420A55-6541-4BAD-890F-C8C5B8EA1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484" y="5368181"/>
              <a:ext cx="1000977" cy="1000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6" descr="Afbeeldingsresultaat voor Abuse.io">
              <a:extLst>
                <a:ext uri="{FF2B5EF4-FFF2-40B4-BE49-F238E27FC236}">
                  <a16:creationId xmlns:a16="http://schemas.microsoft.com/office/drawing/2014/main" id="{E35B451C-73E5-4C56-9AEB-6D4AC3BC1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637" y="5419863"/>
              <a:ext cx="939265" cy="93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74" name="Groep 7173">
            <a:extLst>
              <a:ext uri="{FF2B5EF4-FFF2-40B4-BE49-F238E27FC236}">
                <a16:creationId xmlns:a16="http://schemas.microsoft.com/office/drawing/2014/main" id="{55BDB51E-8959-468D-99DF-0A0CBCC3CB53}"/>
              </a:ext>
            </a:extLst>
          </p:cNvPr>
          <p:cNvGrpSpPr/>
          <p:nvPr/>
        </p:nvGrpSpPr>
        <p:grpSpPr>
          <a:xfrm>
            <a:off x="6289324" y="4238681"/>
            <a:ext cx="3471854" cy="1737058"/>
            <a:chOff x="6148031" y="4271946"/>
            <a:chExt cx="3471854" cy="1737058"/>
          </a:xfrm>
        </p:grpSpPr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65FE8B55-E93D-4A0B-89AD-73FDE459360A}"/>
                </a:ext>
              </a:extLst>
            </p:cNvPr>
            <p:cNvGrpSpPr/>
            <p:nvPr/>
          </p:nvGrpSpPr>
          <p:grpSpPr>
            <a:xfrm>
              <a:off x="6148031" y="4271946"/>
              <a:ext cx="1934283" cy="1737058"/>
              <a:chOff x="8094637" y="1290400"/>
              <a:chExt cx="3981450" cy="4561139"/>
            </a:xfrm>
          </p:grpSpPr>
          <p:sp>
            <p:nvSpPr>
              <p:cNvPr id="62" name="Rechthoek 61">
                <a:extLst>
                  <a:ext uri="{FF2B5EF4-FFF2-40B4-BE49-F238E27FC236}">
                    <a16:creationId xmlns:a16="http://schemas.microsoft.com/office/drawing/2014/main" id="{14429111-05F5-416A-95C1-7706E945610C}"/>
                  </a:ext>
                </a:extLst>
              </p:cNvPr>
              <p:cNvSpPr/>
              <p:nvPr/>
            </p:nvSpPr>
            <p:spPr>
              <a:xfrm>
                <a:off x="8094637" y="1346214"/>
                <a:ext cx="3981450" cy="4505325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3" name="Picture 28" descr="Afbeeldingsresultaat voor DHPA">
                <a:extLst>
                  <a:ext uri="{FF2B5EF4-FFF2-40B4-BE49-F238E27FC236}">
                    <a16:creationId xmlns:a16="http://schemas.microsoft.com/office/drawing/2014/main" id="{267D2C3F-5C61-4C5E-9E90-F992A91A83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6898" y="1920525"/>
                <a:ext cx="964621" cy="9646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30" descr="Afbeeldingsresultaat voor DHPA">
                <a:extLst>
                  <a:ext uri="{FF2B5EF4-FFF2-40B4-BE49-F238E27FC236}">
                    <a16:creationId xmlns:a16="http://schemas.microsoft.com/office/drawing/2014/main" id="{78374542-82DE-4890-AFEE-CD7422A08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3830" y="4676667"/>
                <a:ext cx="2041898" cy="1061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2" descr="Afbeeldingsresultaat voor vereniging van registrars vvr">
                <a:extLst>
                  <a:ext uri="{FF2B5EF4-FFF2-40B4-BE49-F238E27FC236}">
                    <a16:creationId xmlns:a16="http://schemas.microsoft.com/office/drawing/2014/main" id="{578AE884-60E8-498A-A014-9CACAC2299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4516" y="4676667"/>
                <a:ext cx="2104680" cy="1106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34" descr="Afbeeldingsresultaat voor nederland ICT">
                <a:extLst>
                  <a:ext uri="{FF2B5EF4-FFF2-40B4-BE49-F238E27FC236}">
                    <a16:creationId xmlns:a16="http://schemas.microsoft.com/office/drawing/2014/main" id="{9E8BD824-F022-47A1-88B5-8FBFF1E4ED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7323" y="3123324"/>
                <a:ext cx="1388657" cy="1388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36" descr="Afbeeldingsresultaat voor ISPConnect">
                <a:extLst>
                  <a:ext uri="{FF2B5EF4-FFF2-40B4-BE49-F238E27FC236}">
                    <a16:creationId xmlns:a16="http://schemas.microsoft.com/office/drawing/2014/main" id="{86FAF461-39C0-466F-97B0-F1FB847A49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0896" y="1976619"/>
                <a:ext cx="1911205" cy="700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38" descr="Afbeeldingsresultaat voor LIRs network RIPE">
                <a:extLst>
                  <a:ext uri="{FF2B5EF4-FFF2-40B4-BE49-F238E27FC236}">
                    <a16:creationId xmlns:a16="http://schemas.microsoft.com/office/drawing/2014/main" id="{4695CF22-6F70-44EA-A975-5B2E5D1E8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69788" y="3298402"/>
                <a:ext cx="1250828" cy="1134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Tekstvak 68">
                <a:extLst>
                  <a:ext uri="{FF2B5EF4-FFF2-40B4-BE49-F238E27FC236}">
                    <a16:creationId xmlns:a16="http://schemas.microsoft.com/office/drawing/2014/main" id="{D28CE141-A966-466D-80F4-5C47D05E9CEA}"/>
                  </a:ext>
                </a:extLst>
              </p:cNvPr>
              <p:cNvSpPr txBox="1"/>
              <p:nvPr/>
            </p:nvSpPr>
            <p:spPr>
              <a:xfrm>
                <a:off x="8320875" y="1290400"/>
                <a:ext cx="3636772" cy="666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050" b="1" dirty="0"/>
                  <a:t>Members &amp; </a:t>
                </a:r>
                <a:r>
                  <a:rPr lang="nl-NL" sz="1050" b="1" dirty="0" err="1"/>
                  <a:t>Constituents</a:t>
                </a:r>
                <a:r>
                  <a:rPr lang="nl-NL" sz="1050" b="1" dirty="0"/>
                  <a:t> of:</a:t>
                </a:r>
              </a:p>
            </p:txBody>
          </p:sp>
        </p:grpSp>
        <p:pic>
          <p:nvPicPr>
            <p:cNvPr id="7168" name="Afbeelding 7167">
              <a:extLst>
                <a:ext uri="{FF2B5EF4-FFF2-40B4-BE49-F238E27FC236}">
                  <a16:creationId xmlns:a16="http://schemas.microsoft.com/office/drawing/2014/main" id="{B871F483-3D8C-46A8-AFD3-7BE561B9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8184942" y="4349092"/>
              <a:ext cx="1434943" cy="1556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59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43B32-35BE-41A8-A77A-DF6E66BE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and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LIRs</a:t>
            </a:r>
            <a:r>
              <a:rPr lang="nl-NL" dirty="0"/>
              <a:t> do?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06FD0CF-5F99-4381-A33F-E0CAE6D1C3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/>
            <a:fld id="{857B18ED-D931-45F4-8873-1BEDAB4DC03E}" type="slidenum">
              <a:rPr lang="en-JM">
                <a:solidFill>
                  <a:prstClr val="white"/>
                </a:solidFill>
              </a:rPr>
              <a:pPr defTabSz="1219170"/>
              <a:t>11</a:t>
            </a:fld>
            <a:endParaRPr lang="en-JM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9CC504F-EB27-40FC-92E2-EABF566E5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8055107" cy="4190999"/>
          </a:xfrm>
        </p:spPr>
        <p:txBody>
          <a:bodyPr/>
          <a:lstStyle/>
          <a:p>
            <a:r>
              <a:rPr lang="nl-NL" dirty="0"/>
              <a:t>** </a:t>
            </a:r>
            <a:r>
              <a:rPr lang="nl-NL" dirty="0" err="1"/>
              <a:t>Where</a:t>
            </a:r>
            <a:r>
              <a:rPr lang="nl-NL" dirty="0"/>
              <a:t> does LIR </a:t>
            </a:r>
            <a:r>
              <a:rPr lang="nl-NL" dirty="0" err="1"/>
              <a:t>responsibility</a:t>
            </a:r>
            <a:r>
              <a:rPr lang="nl-NL" dirty="0"/>
              <a:t> start and stop **?</a:t>
            </a:r>
          </a:p>
          <a:p>
            <a:endParaRPr lang="nl-NL" dirty="0"/>
          </a:p>
          <a:p>
            <a:r>
              <a:rPr lang="nl-NL" b="1" dirty="0"/>
              <a:t>-&gt; LIR is NOT </a:t>
            </a:r>
            <a:r>
              <a:rPr lang="nl-NL" b="1" dirty="0" err="1"/>
              <a:t>responsible</a:t>
            </a:r>
            <a:r>
              <a:rPr lang="nl-NL" b="1" dirty="0"/>
              <a:t>, but is (as </a:t>
            </a:r>
            <a:r>
              <a:rPr lang="nl-NL" b="1" dirty="0" err="1"/>
              <a:t>other</a:t>
            </a:r>
            <a:r>
              <a:rPr lang="nl-NL" b="1" dirty="0"/>
              <a:t> </a:t>
            </a:r>
            <a:r>
              <a:rPr lang="nl-NL" b="1" dirty="0" err="1"/>
              <a:t>intermediaries</a:t>
            </a:r>
            <a:r>
              <a:rPr lang="nl-NL" b="1" dirty="0"/>
              <a:t>) a </a:t>
            </a:r>
            <a:r>
              <a:rPr lang="nl-NL" b="1" dirty="0" err="1"/>
              <a:t>key</a:t>
            </a:r>
            <a:r>
              <a:rPr lang="nl-NL" b="1" dirty="0"/>
              <a:t> actor in </a:t>
            </a:r>
            <a:r>
              <a:rPr lang="nl-NL" b="1" dirty="0" err="1"/>
              <a:t>getting</a:t>
            </a:r>
            <a:r>
              <a:rPr lang="nl-NL" b="1" dirty="0"/>
              <a:t> </a:t>
            </a:r>
            <a:r>
              <a:rPr lang="nl-NL" b="1" dirty="0" err="1"/>
              <a:t>this</a:t>
            </a:r>
            <a:r>
              <a:rPr lang="nl-NL" b="1" dirty="0"/>
              <a:t> </a:t>
            </a:r>
            <a:r>
              <a:rPr lang="nl-NL" b="1" dirty="0" err="1"/>
              <a:t>going</a:t>
            </a:r>
            <a:endParaRPr lang="nl-NL" b="1" dirty="0"/>
          </a:p>
          <a:p>
            <a:r>
              <a:rPr lang="nl-NL" b="1" i="1" dirty="0" err="1"/>
              <a:t>This</a:t>
            </a:r>
            <a:r>
              <a:rPr lang="nl-NL" b="1" i="1" dirty="0"/>
              <a:t> </a:t>
            </a:r>
            <a:r>
              <a:rPr lang="nl-NL" b="1" i="1" dirty="0" err="1"/>
              <a:t>goes</a:t>
            </a:r>
            <a:r>
              <a:rPr lang="nl-NL" b="1" i="1" dirty="0"/>
              <a:t> way </a:t>
            </a:r>
            <a:r>
              <a:rPr lang="nl-NL" b="1" i="1" dirty="0" err="1"/>
              <a:t>beyond</a:t>
            </a:r>
            <a:r>
              <a:rPr lang="nl-NL" b="1" i="1" dirty="0"/>
              <a:t> ISP abuse </a:t>
            </a:r>
            <a:r>
              <a:rPr lang="nl-NL" b="1" i="1" dirty="0" err="1"/>
              <a:t>mitigation</a:t>
            </a:r>
            <a:r>
              <a:rPr lang="nl-NL" b="1" i="1" dirty="0"/>
              <a:t>!</a:t>
            </a:r>
          </a:p>
          <a:p>
            <a:endParaRPr lang="nl-NL" dirty="0"/>
          </a:p>
          <a:p>
            <a:r>
              <a:rPr lang="nl-NL" b="1" dirty="0"/>
              <a:t>-LIR ( as ISP, </a:t>
            </a:r>
            <a:r>
              <a:rPr lang="nl-NL" b="1" dirty="0" err="1"/>
              <a:t>hoster</a:t>
            </a:r>
            <a:r>
              <a:rPr lang="nl-NL" b="1" dirty="0"/>
              <a:t>, CSP) is a </a:t>
            </a:r>
            <a:r>
              <a:rPr lang="nl-NL" b="1" dirty="0" err="1"/>
              <a:t>key</a:t>
            </a:r>
            <a:r>
              <a:rPr lang="nl-NL" b="1" dirty="0"/>
              <a:t> actor ,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essential</a:t>
            </a:r>
            <a:r>
              <a:rPr lang="nl-NL" b="1" dirty="0"/>
              <a:t> “</a:t>
            </a:r>
            <a:r>
              <a:rPr lang="nl-NL" b="1" dirty="0" err="1"/>
              <a:t>middle</a:t>
            </a:r>
            <a:r>
              <a:rPr lang="nl-NL" b="1" dirty="0"/>
              <a:t> man”:</a:t>
            </a:r>
          </a:p>
          <a:p>
            <a:pPr marL="228594" indent="-228594">
              <a:buFontTx/>
              <a:buChar char="-"/>
            </a:pPr>
            <a:r>
              <a:rPr lang="nl-NL" b="1" dirty="0"/>
              <a:t>Monitor: 	</a:t>
            </a:r>
            <a:r>
              <a:rPr lang="nl-NL" b="1" dirty="0" err="1"/>
              <a:t>Which</a:t>
            </a:r>
            <a:r>
              <a:rPr lang="nl-NL" b="1" dirty="0"/>
              <a:t> </a:t>
            </a:r>
            <a:r>
              <a:rPr lang="nl-NL" b="1" dirty="0" err="1"/>
              <a:t>badness</a:t>
            </a:r>
            <a:r>
              <a:rPr lang="nl-NL" b="1" dirty="0"/>
              <a:t> is </a:t>
            </a:r>
            <a:r>
              <a:rPr lang="nl-NL" b="1" dirty="0" err="1"/>
              <a:t>visible</a:t>
            </a:r>
            <a:r>
              <a:rPr lang="nl-NL" b="1" dirty="0"/>
              <a:t> in </a:t>
            </a:r>
            <a:r>
              <a:rPr lang="nl-NL" b="1" dirty="0" err="1"/>
              <a:t>my</a:t>
            </a:r>
            <a:r>
              <a:rPr lang="nl-NL" b="1" dirty="0"/>
              <a:t> </a:t>
            </a:r>
            <a:r>
              <a:rPr lang="nl-NL" b="1" dirty="0" err="1"/>
              <a:t>networks</a:t>
            </a:r>
            <a:r>
              <a:rPr lang="nl-NL" b="1" dirty="0"/>
              <a:t>:  </a:t>
            </a:r>
            <a:r>
              <a:rPr lang="nl-NL" b="1" dirty="0" err="1"/>
              <a:t>vulnerabilities</a:t>
            </a:r>
            <a:r>
              <a:rPr lang="nl-NL" b="1" dirty="0"/>
              <a:t> and abuse</a:t>
            </a:r>
          </a:p>
          <a:p>
            <a:pPr marL="228594" indent="-228594">
              <a:buFontTx/>
              <a:buChar char="-"/>
            </a:pPr>
            <a:r>
              <a:rPr lang="nl-NL" b="1" dirty="0" err="1"/>
              <a:t>Receive</a:t>
            </a:r>
            <a:r>
              <a:rPr lang="nl-NL" b="1" dirty="0"/>
              <a:t>: 	</a:t>
            </a:r>
            <a:r>
              <a:rPr lang="nl-NL" b="1" dirty="0" err="1"/>
              <a:t>Subscribe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feeds, </a:t>
            </a:r>
            <a:r>
              <a:rPr lang="nl-NL" b="1" dirty="0" err="1"/>
              <a:t>receive</a:t>
            </a:r>
            <a:r>
              <a:rPr lang="nl-NL" b="1" dirty="0"/>
              <a:t> abuse- and </a:t>
            </a:r>
            <a:r>
              <a:rPr lang="nl-NL" b="1" dirty="0" err="1"/>
              <a:t>vulnerability</a:t>
            </a:r>
            <a:r>
              <a:rPr lang="nl-NL" b="1" dirty="0"/>
              <a:t> information</a:t>
            </a:r>
          </a:p>
          <a:p>
            <a:pPr marL="228594" indent="-228594">
              <a:buFontTx/>
              <a:buChar char="-"/>
            </a:pPr>
            <a:r>
              <a:rPr lang="nl-NL" b="1" dirty="0"/>
              <a:t>Triage: 		</a:t>
            </a:r>
            <a:r>
              <a:rPr lang="nl-NL" b="1" dirty="0" err="1"/>
              <a:t>Who</a:t>
            </a:r>
            <a:r>
              <a:rPr lang="nl-NL" b="1" dirty="0"/>
              <a:t> has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actual</a:t>
            </a:r>
            <a:r>
              <a:rPr lang="nl-NL" b="1" dirty="0"/>
              <a:t> </a:t>
            </a:r>
            <a:r>
              <a:rPr lang="nl-NL" b="1" dirty="0" err="1"/>
              <a:t>problem</a:t>
            </a:r>
            <a:r>
              <a:rPr lang="nl-NL" b="1" dirty="0"/>
              <a:t>, </a:t>
            </a:r>
            <a:r>
              <a:rPr lang="nl-NL" b="1" dirty="0" err="1"/>
              <a:t>which</a:t>
            </a:r>
            <a:r>
              <a:rPr lang="nl-NL" b="1" dirty="0"/>
              <a:t> user or </a:t>
            </a:r>
            <a:r>
              <a:rPr lang="nl-NL" b="1" dirty="0" err="1"/>
              <a:t>cusromer</a:t>
            </a:r>
            <a:r>
              <a:rPr lang="nl-NL" b="1" dirty="0"/>
              <a:t>?</a:t>
            </a:r>
          </a:p>
          <a:p>
            <a:pPr marL="228594" indent="-228594">
              <a:buFontTx/>
              <a:buChar char="-"/>
            </a:pPr>
            <a:r>
              <a:rPr lang="nl-NL" b="1" dirty="0"/>
              <a:t>Forward: 	</a:t>
            </a:r>
            <a:r>
              <a:rPr lang="nl-NL" b="1" dirty="0" err="1"/>
              <a:t>Who</a:t>
            </a:r>
            <a:r>
              <a:rPr lang="nl-NL" b="1" dirty="0"/>
              <a:t> </a:t>
            </a:r>
            <a:r>
              <a:rPr lang="nl-NL" b="1" dirty="0" err="1"/>
              <a:t>can</a:t>
            </a:r>
            <a:r>
              <a:rPr lang="nl-NL" b="1" dirty="0"/>
              <a:t> and </a:t>
            </a:r>
            <a:r>
              <a:rPr lang="nl-NL" b="1" dirty="0" err="1"/>
              <a:t>should</a:t>
            </a:r>
            <a:r>
              <a:rPr lang="nl-NL" b="1" dirty="0"/>
              <a:t> fix </a:t>
            </a:r>
            <a:r>
              <a:rPr lang="nl-NL" b="1" dirty="0" err="1"/>
              <a:t>this</a:t>
            </a:r>
            <a:r>
              <a:rPr lang="nl-NL" b="1" dirty="0"/>
              <a:t>? </a:t>
            </a:r>
          </a:p>
          <a:p>
            <a:pPr marL="228594" indent="-228594">
              <a:buFontTx/>
              <a:buChar char="-"/>
            </a:pPr>
            <a:r>
              <a:rPr lang="nl-NL" b="1" dirty="0"/>
              <a:t>Policy:  		“</a:t>
            </a:r>
            <a:r>
              <a:rPr lang="nl-NL" b="1" dirty="0" err="1"/>
              <a:t>motivate</a:t>
            </a:r>
            <a:r>
              <a:rPr lang="nl-NL" b="1" dirty="0"/>
              <a:t>” users / </a:t>
            </a:r>
            <a:r>
              <a:rPr lang="nl-NL" b="1" dirty="0" err="1"/>
              <a:t>customers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act, or act </a:t>
            </a:r>
            <a:r>
              <a:rPr lang="nl-NL" b="1" dirty="0" err="1"/>
              <a:t>yourself</a:t>
            </a:r>
            <a:endParaRPr lang="nl-NL" b="1" dirty="0"/>
          </a:p>
          <a:p>
            <a:pPr marL="228594" indent="-228594">
              <a:buFontTx/>
              <a:buChar char="-"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16C9D9-323F-46C5-A6DE-0863D39F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56" y="1586719"/>
            <a:ext cx="3397747" cy="2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93978-C947-45DD-BE33-8D60F51C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RIPE community / </a:t>
            </a:r>
            <a:r>
              <a:rPr lang="nl-NL" dirty="0" err="1"/>
              <a:t>LIRs</a:t>
            </a:r>
            <a:r>
              <a:rPr lang="nl-NL" dirty="0"/>
              <a:t>	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2CDAC45-4F19-4E99-8FE1-15859BC44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/>
            <a:fld id="{857B18ED-D931-45F4-8873-1BEDAB4DC03E}" type="slidenum">
              <a:rPr lang="en-JM">
                <a:solidFill>
                  <a:prstClr val="white"/>
                </a:solidFill>
              </a:rPr>
              <a:pPr defTabSz="1219170"/>
              <a:t>12</a:t>
            </a:fld>
            <a:endParaRPr lang="en-JM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E167E3-7999-4DA7-BBB4-B17A387CD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594" indent="-228594">
              <a:buFontTx/>
              <a:buChar char="-"/>
            </a:pPr>
            <a:r>
              <a:rPr lang="nl-NL" dirty="0"/>
              <a:t>Do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agree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“</a:t>
            </a:r>
            <a:r>
              <a:rPr lang="nl-NL" dirty="0" err="1"/>
              <a:t>actual</a:t>
            </a:r>
            <a:r>
              <a:rPr lang="nl-NL" dirty="0"/>
              <a:t> </a:t>
            </a:r>
            <a:r>
              <a:rPr lang="nl-NL" dirty="0" err="1"/>
              <a:t>vulnerability”approach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effective</a:t>
            </a:r>
            <a:r>
              <a:rPr lang="nl-NL" dirty="0"/>
              <a:t>?</a:t>
            </a:r>
          </a:p>
          <a:p>
            <a:pPr marL="228594" indent="-228594">
              <a:buFontTx/>
              <a:buChar char="-"/>
            </a:pPr>
            <a:r>
              <a:rPr lang="nl-NL" dirty="0"/>
              <a:t>Do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agree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LIR is a </a:t>
            </a:r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middleman</a:t>
            </a:r>
            <a:r>
              <a:rPr lang="nl-NL" dirty="0"/>
              <a:t> in </a:t>
            </a:r>
            <a:r>
              <a:rPr lang="nl-NL" dirty="0" err="1"/>
              <a:t>this</a:t>
            </a:r>
            <a:r>
              <a:rPr lang="nl-NL" dirty="0"/>
              <a:t> approach?</a:t>
            </a:r>
          </a:p>
          <a:p>
            <a:pPr marL="228594" indent="-228594">
              <a:buFontTx/>
              <a:buChar char="-"/>
            </a:pPr>
            <a:endParaRPr lang="nl-NL" dirty="0"/>
          </a:p>
          <a:p>
            <a:r>
              <a:rPr lang="nl-NL" dirty="0"/>
              <a:t>Concrete actions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such</a:t>
            </a:r>
            <a:r>
              <a:rPr lang="nl-NL" dirty="0"/>
              <a:t> </a:t>
            </a:r>
            <a:r>
              <a:rPr lang="nl-NL" dirty="0" err="1"/>
              <a:t>LIRs</a:t>
            </a:r>
            <a:r>
              <a:rPr lang="nl-NL" dirty="0"/>
              <a:t>,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already</a:t>
            </a:r>
            <a:r>
              <a:rPr lang="nl-NL" dirty="0"/>
              <a:t> do NOW:</a:t>
            </a:r>
          </a:p>
          <a:p>
            <a:pPr marL="685783" lvl="1" indent="-228594">
              <a:buFontTx/>
              <a:buChar char="-"/>
            </a:pPr>
            <a:r>
              <a:rPr lang="nl-NL" b="1" dirty="0"/>
              <a:t>Start </a:t>
            </a:r>
            <a:r>
              <a:rPr lang="nl-NL" b="1" dirty="0" err="1"/>
              <a:t>with</a:t>
            </a:r>
            <a:r>
              <a:rPr lang="nl-NL" b="1" dirty="0"/>
              <a:t> </a:t>
            </a:r>
            <a:r>
              <a:rPr lang="nl-NL" b="1" dirty="0" err="1"/>
              <a:t>this</a:t>
            </a:r>
            <a:r>
              <a:rPr lang="nl-NL" b="1" dirty="0"/>
              <a:t> </a:t>
            </a:r>
            <a:r>
              <a:rPr lang="nl-NL" b="1" dirty="0" err="1"/>
              <a:t>mindset</a:t>
            </a:r>
            <a:endParaRPr lang="nl-NL" b="1" dirty="0"/>
          </a:p>
          <a:p>
            <a:pPr marL="685783" lvl="1" indent="-228594">
              <a:buFontTx/>
              <a:buChar char="-"/>
            </a:pPr>
            <a:r>
              <a:rPr lang="nl-NL" b="1" dirty="0"/>
              <a:t>Update </a:t>
            </a:r>
            <a:r>
              <a:rPr lang="nl-NL" b="1" dirty="0" err="1"/>
              <a:t>your</a:t>
            </a:r>
            <a:r>
              <a:rPr lang="nl-NL" b="1" dirty="0"/>
              <a:t> </a:t>
            </a:r>
            <a:r>
              <a:rPr lang="nl-NL" b="1" dirty="0" err="1"/>
              <a:t>policies</a:t>
            </a:r>
            <a:r>
              <a:rPr lang="nl-NL" b="1" dirty="0"/>
              <a:t>, accept code of </a:t>
            </a:r>
            <a:r>
              <a:rPr lang="nl-NL" b="1" dirty="0" err="1"/>
              <a:t>conduct</a:t>
            </a:r>
            <a:r>
              <a:rPr lang="nl-NL" b="1" dirty="0"/>
              <a:t> </a:t>
            </a:r>
            <a:r>
              <a:rPr lang="nl-NL" b="1" dirty="0" err="1"/>
              <a:t>NtD</a:t>
            </a:r>
            <a:r>
              <a:rPr lang="nl-NL" b="1" dirty="0"/>
              <a:t> and Abuse</a:t>
            </a:r>
          </a:p>
          <a:p>
            <a:pPr marL="685783" lvl="1" indent="-228594">
              <a:buFontTx/>
              <a:buChar char="-"/>
            </a:pPr>
            <a:r>
              <a:rPr lang="nl-NL" b="1" dirty="0"/>
              <a:t>Be </a:t>
            </a:r>
            <a:r>
              <a:rPr lang="nl-NL" b="1" dirty="0" err="1"/>
              <a:t>reachable</a:t>
            </a:r>
            <a:r>
              <a:rPr lang="nl-NL" b="1" dirty="0"/>
              <a:t> !</a:t>
            </a:r>
          </a:p>
          <a:p>
            <a:pPr marL="685783" lvl="1" indent="-228594">
              <a:buFontTx/>
              <a:buChar char="-"/>
            </a:pPr>
            <a:r>
              <a:rPr lang="nl-NL" b="1" dirty="0" err="1"/>
              <a:t>Subscribe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offered</a:t>
            </a:r>
            <a:r>
              <a:rPr lang="nl-NL" b="1" dirty="0"/>
              <a:t> </a:t>
            </a:r>
            <a:r>
              <a:rPr lang="nl-NL" b="1" dirty="0" err="1"/>
              <a:t>aggregated</a:t>
            </a:r>
            <a:r>
              <a:rPr lang="nl-NL" b="1" dirty="0"/>
              <a:t> feeds </a:t>
            </a:r>
          </a:p>
          <a:p>
            <a:pPr marL="685783" lvl="1" indent="-228594">
              <a:buFontTx/>
              <a:buChar char="-"/>
            </a:pPr>
            <a:r>
              <a:rPr lang="nl-NL" b="1" dirty="0"/>
              <a:t>Forward info and act ,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customers</a:t>
            </a:r>
            <a:r>
              <a:rPr lang="nl-NL" b="1" dirty="0"/>
              <a:t> / users</a:t>
            </a:r>
          </a:p>
          <a:p>
            <a:pPr marL="1428715" lvl="2" indent="-228594">
              <a:buFontTx/>
              <a:buChar char="-"/>
            </a:pPr>
            <a:r>
              <a:rPr lang="nl-NL" b="1" dirty="0"/>
              <a:t>Using standard OSS systems </a:t>
            </a:r>
            <a:r>
              <a:rPr lang="nl-NL" b="1" dirty="0" err="1"/>
              <a:t>such</a:t>
            </a:r>
            <a:r>
              <a:rPr lang="nl-NL" b="1" dirty="0"/>
              <a:t> as Abuse-IO</a:t>
            </a:r>
          </a:p>
          <a:p>
            <a:r>
              <a:rPr lang="nl-NL" dirty="0"/>
              <a:t> 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initiative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start,  are YOU </a:t>
            </a:r>
            <a:r>
              <a:rPr lang="nl-NL" dirty="0" err="1"/>
              <a:t>prepared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participate</a:t>
            </a:r>
            <a:r>
              <a:rPr lang="nl-NL" dirty="0"/>
              <a:t> ?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0569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F08C66A-4091-441E-8C2C-67E0D753CC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B18ED-D931-45F4-8873-1BEDAB4DC03E}" type="slidenum">
              <a:rPr lang="en-JM" smtClean="0"/>
              <a:pPr/>
              <a:t>13</a:t>
            </a:fld>
            <a:endParaRPr lang="en-JM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5F2B3EF-7F00-4142-B3D7-56C18814A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546100"/>
            <a:ext cx="11785600" cy="524510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nl-NL" sz="2400" b="1" i="1" dirty="0"/>
              <a:t>The </a:t>
            </a:r>
            <a:r>
              <a:rPr lang="nl-NL" sz="2400" b="1" i="1" dirty="0" err="1"/>
              <a:t>current</a:t>
            </a:r>
            <a:r>
              <a:rPr lang="nl-NL" sz="2400" b="1" i="1" dirty="0"/>
              <a:t> approach : </a:t>
            </a:r>
            <a:r>
              <a:rPr lang="nl-NL" sz="2400" b="1" i="1" dirty="0" err="1"/>
              <a:t>motivate</a:t>
            </a:r>
            <a:r>
              <a:rPr lang="nl-NL" sz="2400" b="1" i="1" dirty="0"/>
              <a:t> companies </a:t>
            </a:r>
            <a:r>
              <a:rPr lang="nl-NL" sz="2400" b="1" i="1" dirty="0" err="1"/>
              <a:t>to</a:t>
            </a:r>
            <a:r>
              <a:rPr lang="nl-NL" sz="2400" b="1" i="1" dirty="0"/>
              <a:t> patch 100%, is </a:t>
            </a:r>
            <a:r>
              <a:rPr lang="nl-NL" sz="2400" b="1" i="1" dirty="0" err="1"/>
              <a:t>insufficient</a:t>
            </a:r>
            <a:r>
              <a:rPr lang="nl-NL" sz="2400" b="1" i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nl-NL" sz="2400" b="1" i="1" dirty="0"/>
              <a:t>The solution: </a:t>
            </a:r>
            <a:r>
              <a:rPr lang="nl-NL" sz="2400" b="1" i="1" dirty="0" err="1"/>
              <a:t>Find</a:t>
            </a:r>
            <a:r>
              <a:rPr lang="nl-NL" sz="2400" b="1" i="1" dirty="0"/>
              <a:t> ACTUAL </a:t>
            </a:r>
            <a:r>
              <a:rPr lang="nl-NL" sz="2400" b="1" i="1" dirty="0" err="1"/>
              <a:t>leaks</a:t>
            </a:r>
            <a:r>
              <a:rPr lang="nl-NL" sz="2400" b="1" i="1" dirty="0"/>
              <a:t>, </a:t>
            </a:r>
            <a:r>
              <a:rPr lang="nl-NL" sz="2400" b="1" i="1" dirty="0" err="1"/>
              <a:t>aggregate</a:t>
            </a:r>
            <a:r>
              <a:rPr lang="nl-NL" sz="2400" b="1" i="1" dirty="0"/>
              <a:t>, </a:t>
            </a:r>
            <a:r>
              <a:rPr lang="nl-NL" sz="2400" b="1" i="1" dirty="0" err="1"/>
              <a:t>add</a:t>
            </a:r>
            <a:r>
              <a:rPr lang="nl-NL" sz="2400" b="1" i="1" dirty="0"/>
              <a:t> performance info</a:t>
            </a:r>
          </a:p>
          <a:p>
            <a:pPr algn="ctr">
              <a:lnSpc>
                <a:spcPct val="150000"/>
              </a:lnSpc>
            </a:pPr>
            <a:r>
              <a:rPr lang="nl-NL" sz="2400" b="1" i="1" dirty="0" err="1"/>
              <a:t>Then</a:t>
            </a:r>
            <a:r>
              <a:rPr lang="nl-NL" sz="2400" b="1" i="1" dirty="0"/>
              <a:t> forward </a:t>
            </a:r>
            <a:r>
              <a:rPr lang="nl-NL" sz="2400" b="1" i="1" dirty="0" err="1"/>
              <a:t>to</a:t>
            </a:r>
            <a:r>
              <a:rPr lang="nl-NL" sz="2400" b="1" i="1" dirty="0"/>
              <a:t> </a:t>
            </a:r>
            <a:r>
              <a:rPr lang="nl-NL" sz="2400" b="1" i="1" dirty="0" err="1"/>
              <a:t>those</a:t>
            </a:r>
            <a:r>
              <a:rPr lang="nl-NL" sz="2400" b="1" i="1" dirty="0"/>
              <a:t> </a:t>
            </a:r>
            <a:r>
              <a:rPr lang="nl-NL" sz="2400" b="1" i="1" dirty="0" err="1"/>
              <a:t>who</a:t>
            </a:r>
            <a:r>
              <a:rPr lang="nl-NL" sz="2400" b="1" i="1" dirty="0"/>
              <a:t> </a:t>
            </a:r>
            <a:r>
              <a:rPr lang="nl-NL" sz="2400" b="1" i="1" dirty="0" err="1"/>
              <a:t>can</a:t>
            </a:r>
            <a:r>
              <a:rPr lang="nl-NL" sz="2400" b="1" i="1" dirty="0"/>
              <a:t> fix– or </a:t>
            </a:r>
            <a:r>
              <a:rPr lang="nl-NL" sz="2400" b="1" i="1" dirty="0" err="1"/>
              <a:t>who</a:t>
            </a:r>
            <a:r>
              <a:rPr lang="nl-NL" sz="2400" b="1" i="1" dirty="0"/>
              <a:t> </a:t>
            </a:r>
            <a:r>
              <a:rPr lang="nl-NL" sz="2400" b="1" i="1" dirty="0" err="1"/>
              <a:t>can</a:t>
            </a:r>
            <a:r>
              <a:rPr lang="nl-NL" sz="2400" b="1" i="1" dirty="0"/>
              <a:t> make </a:t>
            </a:r>
            <a:r>
              <a:rPr lang="nl-NL" sz="2400" b="1" i="1" dirty="0" err="1"/>
              <a:t>someone</a:t>
            </a:r>
            <a:r>
              <a:rPr lang="nl-NL" sz="2400" b="1" i="1" dirty="0"/>
              <a:t> fix</a:t>
            </a:r>
          </a:p>
          <a:p>
            <a:pPr algn="ctr">
              <a:lnSpc>
                <a:spcPct val="150000"/>
              </a:lnSpc>
            </a:pPr>
            <a:r>
              <a:rPr lang="nl-NL" sz="2400" b="1" i="1" dirty="0"/>
              <a:t>In NL: </a:t>
            </a:r>
          </a:p>
          <a:p>
            <a:pPr algn="ctr">
              <a:lnSpc>
                <a:spcPct val="150000"/>
              </a:lnSpc>
            </a:pPr>
            <a:r>
              <a:rPr lang="nl-NL" sz="2400" b="1" i="1" dirty="0" err="1"/>
              <a:t>All</a:t>
            </a:r>
            <a:r>
              <a:rPr lang="nl-NL" sz="2400" b="1" i="1" dirty="0"/>
              <a:t> we </a:t>
            </a:r>
            <a:r>
              <a:rPr lang="nl-NL" sz="2400" b="1" i="1" dirty="0" err="1"/>
              <a:t>need</a:t>
            </a:r>
            <a:r>
              <a:rPr lang="nl-NL" sz="2400" b="1" i="1" dirty="0"/>
              <a:t> is </a:t>
            </a:r>
            <a:r>
              <a:rPr lang="nl-NL" sz="2400" b="1" i="1" dirty="0" err="1"/>
              <a:t>already</a:t>
            </a:r>
            <a:r>
              <a:rPr lang="nl-NL" sz="2400" b="1" i="1" dirty="0"/>
              <a:t> </a:t>
            </a:r>
            <a:r>
              <a:rPr lang="nl-NL" sz="2400" b="1" i="1" dirty="0" err="1"/>
              <a:t>there</a:t>
            </a:r>
            <a:r>
              <a:rPr lang="nl-NL" sz="2400" b="1" i="1" dirty="0"/>
              <a:t>!  Just </a:t>
            </a:r>
            <a:r>
              <a:rPr lang="nl-NL" sz="2400" b="1" i="1" dirty="0" err="1"/>
              <a:t>need</a:t>
            </a:r>
            <a:r>
              <a:rPr lang="nl-NL" sz="2400" b="1" i="1" dirty="0"/>
              <a:t> </a:t>
            </a:r>
            <a:r>
              <a:rPr lang="nl-NL" sz="2400" b="1" i="1" dirty="0" err="1"/>
              <a:t>to</a:t>
            </a:r>
            <a:r>
              <a:rPr lang="nl-NL" sz="2400" b="1" i="1" dirty="0"/>
              <a:t> go on </a:t>
            </a:r>
            <a:r>
              <a:rPr lang="nl-NL" sz="2400" b="1" i="1" dirty="0" err="1"/>
              <a:t>steroids</a:t>
            </a:r>
            <a:endParaRPr lang="nl-NL" sz="2400" b="1" i="1" dirty="0"/>
          </a:p>
          <a:p>
            <a:pPr algn="ctr">
              <a:lnSpc>
                <a:spcPct val="150000"/>
              </a:lnSpc>
            </a:pPr>
            <a:r>
              <a:rPr lang="nl-NL" sz="2400" b="1" i="1" dirty="0" err="1"/>
              <a:t>Gov</a:t>
            </a:r>
            <a:r>
              <a:rPr lang="nl-NL" sz="2400" b="1" i="1" dirty="0"/>
              <a:t>: (NCSC):  </a:t>
            </a:r>
            <a:r>
              <a:rPr lang="nl-NL" sz="2400" b="1" i="1" dirty="0" err="1"/>
              <a:t>please</a:t>
            </a:r>
            <a:r>
              <a:rPr lang="nl-NL" sz="2400" b="1" i="1" dirty="0"/>
              <a:t> take </a:t>
            </a:r>
            <a:r>
              <a:rPr lang="nl-NL" sz="2400" b="1" i="1" dirty="0" err="1"/>
              <a:t>the</a:t>
            </a:r>
            <a:r>
              <a:rPr lang="nl-NL" sz="2400" b="1" i="1" dirty="0"/>
              <a:t> lead, </a:t>
            </a:r>
            <a:r>
              <a:rPr lang="nl-NL" sz="2400" b="1" i="1" dirty="0" err="1"/>
              <a:t>connect</a:t>
            </a:r>
            <a:r>
              <a:rPr lang="nl-NL" sz="2400" b="1" i="1" dirty="0"/>
              <a:t> </a:t>
            </a:r>
            <a:r>
              <a:rPr lang="nl-NL" sz="2400" b="1" i="1" dirty="0" err="1"/>
              <a:t>the</a:t>
            </a:r>
            <a:r>
              <a:rPr lang="nl-NL" sz="2400" b="1" i="1" dirty="0"/>
              <a:t> </a:t>
            </a:r>
            <a:r>
              <a:rPr lang="nl-NL" sz="2400" b="1" i="1" dirty="0" err="1"/>
              <a:t>dots</a:t>
            </a:r>
            <a:br>
              <a:rPr lang="nl-NL" sz="2400" b="1" i="1" dirty="0"/>
            </a:br>
            <a:r>
              <a:rPr lang="nl-NL" sz="2400" b="1" i="1" dirty="0"/>
              <a:t>Providers / LIRS:  </a:t>
            </a:r>
            <a:r>
              <a:rPr lang="nl-NL" sz="2400" b="1" i="1" dirty="0" err="1"/>
              <a:t>Adopt</a:t>
            </a:r>
            <a:r>
              <a:rPr lang="nl-NL" sz="2400" b="1" i="1" dirty="0"/>
              <a:t> </a:t>
            </a:r>
            <a:r>
              <a:rPr lang="nl-NL" sz="2400" b="1" i="1" dirty="0" err="1"/>
              <a:t>the</a:t>
            </a:r>
            <a:r>
              <a:rPr lang="nl-NL" sz="2400" b="1" i="1" dirty="0"/>
              <a:t> </a:t>
            </a:r>
            <a:r>
              <a:rPr lang="nl-NL" sz="2400" b="1" i="1" dirty="0" err="1"/>
              <a:t>CoC</a:t>
            </a:r>
            <a:r>
              <a:rPr lang="nl-NL" sz="2400" b="1" i="1" dirty="0"/>
              <a:t> , </a:t>
            </a:r>
            <a:r>
              <a:rPr lang="nl-NL" sz="2400" b="1" i="1" dirty="0" err="1"/>
              <a:t>connect</a:t>
            </a:r>
            <a:r>
              <a:rPr lang="nl-NL" sz="2400" b="1" i="1" dirty="0"/>
              <a:t> </a:t>
            </a:r>
            <a:r>
              <a:rPr lang="nl-NL" sz="2400" b="1" i="1" dirty="0" err="1"/>
              <a:t>to</a:t>
            </a:r>
            <a:r>
              <a:rPr lang="nl-NL" sz="2400" b="1" i="1" dirty="0"/>
              <a:t> NBIP </a:t>
            </a:r>
            <a:r>
              <a:rPr lang="nl-NL" sz="2400" b="1" i="1" dirty="0" err="1"/>
              <a:t>and</a:t>
            </a:r>
            <a:r>
              <a:rPr lang="nl-NL" sz="2400" b="1" i="1" dirty="0"/>
              <a:t> start making a </a:t>
            </a:r>
            <a:r>
              <a:rPr lang="nl-NL" sz="2400" b="1" i="1" dirty="0" err="1"/>
              <a:t>difference</a:t>
            </a:r>
            <a:endParaRPr lang="nl-NL" sz="2400" b="1" i="1" dirty="0"/>
          </a:p>
          <a:p>
            <a:pPr algn="ctr">
              <a:lnSpc>
                <a:spcPct val="150000"/>
              </a:lnSpc>
            </a:pPr>
            <a:r>
              <a:rPr lang="nl-NL" sz="2400" b="1" i="1" dirty="0"/>
              <a:t>In </a:t>
            </a:r>
            <a:r>
              <a:rPr lang="nl-NL" sz="2400" b="1" i="1" dirty="0" err="1"/>
              <a:t>your</a:t>
            </a:r>
            <a:r>
              <a:rPr lang="nl-NL" sz="2400" b="1" i="1" dirty="0"/>
              <a:t> country:  </a:t>
            </a:r>
            <a:r>
              <a:rPr lang="nl-NL" sz="2400" b="1" i="1" dirty="0" err="1"/>
              <a:t>replicate</a:t>
            </a:r>
            <a:r>
              <a:rPr lang="nl-NL" sz="2400" b="1" i="1" dirty="0"/>
              <a:t> </a:t>
            </a:r>
            <a:r>
              <a:rPr lang="nl-NL" sz="2400" b="1" i="1" dirty="0" err="1"/>
              <a:t>the</a:t>
            </a:r>
            <a:r>
              <a:rPr lang="nl-NL" sz="2400" b="1" i="1" dirty="0"/>
              <a:t> model</a:t>
            </a:r>
          </a:p>
          <a:p>
            <a:pPr algn="ctr">
              <a:lnSpc>
                <a:spcPct val="150000"/>
              </a:lnSpc>
            </a:pPr>
            <a:r>
              <a:rPr lang="nl-NL" sz="3200" b="1" i="1" dirty="0"/>
              <a:t>** It is time </a:t>
            </a:r>
            <a:r>
              <a:rPr lang="nl-NL" sz="3200" b="1" i="1" dirty="0" err="1"/>
              <a:t>to</a:t>
            </a:r>
            <a:r>
              <a:rPr lang="nl-NL" sz="3200" b="1" i="1" dirty="0"/>
              <a:t> act, </a:t>
            </a:r>
            <a:r>
              <a:rPr lang="nl-NL" sz="3200" b="1" i="1" dirty="0" err="1"/>
              <a:t>now</a:t>
            </a:r>
            <a:r>
              <a:rPr lang="nl-NL" sz="3200" b="1" i="1" dirty="0"/>
              <a:t>! **</a:t>
            </a:r>
          </a:p>
        </p:txBody>
      </p:sp>
    </p:spTree>
    <p:extLst>
      <p:ext uri="{BB962C8B-B14F-4D97-AF65-F5344CB8AC3E}">
        <p14:creationId xmlns:p14="http://schemas.microsoft.com/office/powerpoint/2010/main" val="17985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1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DDF3805-C28F-438F-843D-E91ADBBF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32" y="154210"/>
            <a:ext cx="5477569" cy="48307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99FBE7B-71F1-415D-9AAA-C98E44348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78" y="3178727"/>
            <a:ext cx="4335538" cy="288257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AAED5BC-4FFF-4B65-997E-8965DDC8E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797" y="2257265"/>
            <a:ext cx="4280207" cy="34434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759172A-FA2E-43F9-99E8-6A6609D7A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447" y="409647"/>
            <a:ext cx="5099704" cy="47568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CC76FE-1875-437E-8CF5-8EE9EBA66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1673" y="235475"/>
            <a:ext cx="4171388" cy="621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897D7F6-23D7-4D2E-B9DC-87997BE88E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686" y="355600"/>
            <a:ext cx="10657114" cy="1143000"/>
          </a:xfrm>
        </p:spPr>
        <p:txBody>
          <a:bodyPr/>
          <a:lstStyle/>
          <a:p>
            <a:r>
              <a:rPr lang="nl-NL" dirty="0" err="1"/>
              <a:t>Why</a:t>
            </a:r>
            <a:r>
              <a:rPr lang="nl-NL" dirty="0"/>
              <a:t> are we </a:t>
            </a:r>
            <a:r>
              <a:rPr lang="nl-NL" dirty="0" err="1"/>
              <a:t>vulnerable</a:t>
            </a:r>
            <a:r>
              <a:rPr lang="nl-NL" dirty="0"/>
              <a:t> 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132E582-9FE1-482C-BE80-064BFB916D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94063" y="1498600"/>
            <a:ext cx="8897937" cy="4191000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r>
              <a:rPr lang="en-US" sz="2000" b="1" i="1" dirty="0"/>
              <a:t>“We are vulnerable, because hard- and software has vulnerabilities. </a:t>
            </a:r>
          </a:p>
          <a:p>
            <a:r>
              <a:rPr lang="en-US" sz="2000" b="1" i="1" dirty="0"/>
              <a:t>The bad guys find them and use them for themselves. </a:t>
            </a:r>
          </a:p>
          <a:p>
            <a:r>
              <a:rPr lang="en-US" sz="2000" b="1" i="1" dirty="0"/>
              <a:t>So we need good guys to find them too, and then fix those leaks. It’s all we have”  </a:t>
            </a:r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Bruce </a:t>
            </a:r>
            <a:r>
              <a:rPr lang="en-US" b="1" i="1" dirty="0" err="1"/>
              <a:t>Schneier</a:t>
            </a:r>
            <a:endParaRPr lang="nl-NL" b="1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Afbeeldingsresultaat voor bruce schneier">
            <a:extLst>
              <a:ext uri="{FF2B5EF4-FFF2-40B4-BE49-F238E27FC236}">
                <a16:creationId xmlns:a16="http://schemas.microsoft.com/office/drawing/2014/main" id="{FD97916F-DD91-429A-A206-52EA8054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76088"/>
            <a:ext cx="2480251" cy="24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96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9E7AC-F178-4548-9F7D-706797A1B9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8962" y="355600"/>
            <a:ext cx="10573837" cy="1143000"/>
          </a:xfrm>
        </p:spPr>
        <p:txBody>
          <a:bodyPr/>
          <a:lstStyle/>
          <a:p>
            <a:r>
              <a:rPr lang="nl-NL" dirty="0" err="1"/>
              <a:t>So</a:t>
            </a:r>
            <a:r>
              <a:rPr lang="nl-NL" dirty="0"/>
              <a:t>, </a:t>
            </a: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we </a:t>
            </a:r>
            <a:r>
              <a:rPr lang="nl-NL" dirty="0" err="1"/>
              <a:t>just</a:t>
            </a:r>
            <a:r>
              <a:rPr lang="nl-NL" dirty="0"/>
              <a:t> patch?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1D66303-03D1-4B3C-823A-A390EDA570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2575" y="6159500"/>
            <a:ext cx="479425" cy="304800"/>
          </a:xfrm>
        </p:spPr>
        <p:txBody>
          <a:bodyPr/>
          <a:lstStyle/>
          <a:p>
            <a:fld id="{857B18ED-D931-45F4-8873-1BEDAB4DC03E}" type="slidenum">
              <a:rPr lang="en-JM" smtClean="0"/>
              <a:pPr/>
              <a:t>4</a:t>
            </a:fld>
            <a:endParaRPr lang="en-JM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3E5D87F-9DF6-4F66-AE6D-9AA67779E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2" y="1467879"/>
            <a:ext cx="4932468" cy="28266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C5141D5-E2DD-43AF-8215-D7C0D3A2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911" y="1299132"/>
            <a:ext cx="4622643" cy="19611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CD97306-BAF0-4FE5-B205-62A9AD724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63" y="3060784"/>
            <a:ext cx="5663979" cy="31045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84C5EE5-F229-413C-BB54-2E1714A56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919" y="2682670"/>
            <a:ext cx="5762881" cy="36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90675-B14D-4274-84DE-332BC7537E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10972800" cy="1143000"/>
          </a:xfrm>
        </p:spPr>
        <p:txBody>
          <a:bodyPr>
            <a:normAutofit/>
          </a:bodyPr>
          <a:lstStyle/>
          <a:p>
            <a:r>
              <a:rPr lang="nl-NL" dirty="0"/>
              <a:t>The </a:t>
            </a:r>
            <a:r>
              <a:rPr lang="nl-NL" dirty="0" err="1"/>
              <a:t>patching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companies </a:t>
            </a:r>
            <a:r>
              <a:rPr lang="nl-NL" dirty="0" err="1"/>
              <a:t>explained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7780EA8-8893-4059-AD22-A3555041C6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2575" y="6159500"/>
            <a:ext cx="479425" cy="304800"/>
          </a:xfrm>
        </p:spPr>
        <p:txBody>
          <a:bodyPr/>
          <a:lstStyle/>
          <a:p>
            <a:fld id="{857B18ED-D931-45F4-8873-1BEDAB4DC03E}" type="slidenum">
              <a:rPr lang="en-JM" smtClean="0"/>
              <a:pPr/>
              <a:t>5</a:t>
            </a:fld>
            <a:endParaRPr lang="en-JM" dirty="0"/>
          </a:p>
        </p:txBody>
      </p:sp>
      <p:pic>
        <p:nvPicPr>
          <p:cNvPr id="9" name="Tijdelijke aanduiding voor inhoud 8" descr="Afbeelding met gras, buiten, gebouw, park&#10;&#10;Automatisch gegenereerde beschrijving">
            <a:extLst>
              <a:ext uri="{FF2B5EF4-FFF2-40B4-BE49-F238E27FC236}">
                <a16:creationId xmlns:a16="http://schemas.microsoft.com/office/drawing/2014/main" id="{E35CD148-4854-4FB4-A2A4-552B4B0A811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00303" y="2935038"/>
            <a:ext cx="2936875" cy="2387600"/>
          </a:xfrm>
        </p:spPr>
      </p:pic>
      <p:pic>
        <p:nvPicPr>
          <p:cNvPr id="15" name="Afbeelding 14" descr="Afbeelding met kleding, kostuum&#10;&#10;Automatisch gegenereerde beschrijving">
            <a:extLst>
              <a:ext uri="{FF2B5EF4-FFF2-40B4-BE49-F238E27FC236}">
                <a16:creationId xmlns:a16="http://schemas.microsoft.com/office/drawing/2014/main" id="{0C214D32-CCDB-4256-978B-8F3BD953E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30873" y="1830287"/>
            <a:ext cx="987093" cy="987093"/>
          </a:xfrm>
          <a:prstGeom prst="rect">
            <a:avLst/>
          </a:prstGeom>
        </p:spPr>
      </p:pic>
      <p:grpSp>
        <p:nvGrpSpPr>
          <p:cNvPr id="37" name="Groep 36">
            <a:extLst>
              <a:ext uri="{FF2B5EF4-FFF2-40B4-BE49-F238E27FC236}">
                <a16:creationId xmlns:a16="http://schemas.microsoft.com/office/drawing/2014/main" id="{C1C611BA-8D8A-4A30-97D4-E51423220A01}"/>
              </a:ext>
            </a:extLst>
          </p:cNvPr>
          <p:cNvGrpSpPr/>
          <p:nvPr/>
        </p:nvGrpSpPr>
        <p:grpSpPr>
          <a:xfrm>
            <a:off x="481999" y="1498600"/>
            <a:ext cx="2990055" cy="4071508"/>
            <a:chOff x="229571" y="1569544"/>
            <a:chExt cx="2990055" cy="4071508"/>
          </a:xfrm>
        </p:grpSpPr>
        <p:pic>
          <p:nvPicPr>
            <p:cNvPr id="1028" name="Picture 4" descr="Afbeeldingsresultaat voor CVE database">
              <a:extLst>
                <a:ext uri="{FF2B5EF4-FFF2-40B4-BE49-F238E27FC236}">
                  <a16:creationId xmlns:a16="http://schemas.microsoft.com/office/drawing/2014/main" id="{42B9DC44-240F-445A-8A8A-FD497F568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71" y="2653254"/>
              <a:ext cx="2537734" cy="1992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C46959B6-5F1B-4B02-9388-3D5A505E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2027" y="3774756"/>
              <a:ext cx="2217599" cy="1866296"/>
            </a:xfrm>
            <a:prstGeom prst="rect">
              <a:avLst/>
            </a:prstGeom>
          </p:spPr>
        </p:pic>
        <p:pic>
          <p:nvPicPr>
            <p:cNvPr id="28" name="Afbeelding 27" descr="Afbeelding met binnen, wit, apparaat, klein&#10;&#10;Automatisch gegenereerde beschrijving">
              <a:extLst>
                <a:ext uri="{FF2B5EF4-FFF2-40B4-BE49-F238E27FC236}">
                  <a16:creationId xmlns:a16="http://schemas.microsoft.com/office/drawing/2014/main" id="{FE31DE65-3F9B-4781-AC11-E8AC5385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306634" y="1569544"/>
              <a:ext cx="2794223" cy="866821"/>
            </a:xfrm>
            <a:prstGeom prst="rect">
              <a:avLst/>
            </a:prstGeom>
          </p:spPr>
        </p:pic>
      </p:grpSp>
      <p:pic>
        <p:nvPicPr>
          <p:cNvPr id="17" name="Afbeelding 16" descr="Afbeelding met gebouw, elektronica, computer, bus&#10;&#10;Automatisch gegenereerde beschrijving">
            <a:extLst>
              <a:ext uri="{FF2B5EF4-FFF2-40B4-BE49-F238E27FC236}">
                <a16:creationId xmlns:a16="http://schemas.microsoft.com/office/drawing/2014/main" id="{9FB41AD0-5314-406D-BA2E-1B32886806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282539" y="3179673"/>
            <a:ext cx="2819503" cy="15133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883C3628-5EAB-4A20-9FE3-32E3A0729930}"/>
              </a:ext>
            </a:extLst>
          </p:cNvPr>
          <p:cNvGrpSpPr/>
          <p:nvPr/>
        </p:nvGrpSpPr>
        <p:grpSpPr>
          <a:xfrm>
            <a:off x="7501629" y="1676831"/>
            <a:ext cx="3114148" cy="1555183"/>
            <a:chOff x="7501629" y="1676831"/>
            <a:chExt cx="3114148" cy="1555183"/>
          </a:xfrm>
        </p:grpSpPr>
        <p:sp>
          <p:nvSpPr>
            <p:cNvPr id="23" name="Pijl: rechts 22">
              <a:extLst>
                <a:ext uri="{FF2B5EF4-FFF2-40B4-BE49-F238E27FC236}">
                  <a16:creationId xmlns:a16="http://schemas.microsoft.com/office/drawing/2014/main" id="{8BDB9CC0-1E0F-4C98-A151-7A7F74A4683C}"/>
                </a:ext>
              </a:extLst>
            </p:cNvPr>
            <p:cNvSpPr/>
            <p:nvPr/>
          </p:nvSpPr>
          <p:spPr>
            <a:xfrm>
              <a:off x="7501629" y="3024386"/>
              <a:ext cx="597397" cy="2076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30" name="Picture 6" descr="Gerelateerde afbeelding">
              <a:extLst>
                <a:ext uri="{FF2B5EF4-FFF2-40B4-BE49-F238E27FC236}">
                  <a16:creationId xmlns:a16="http://schemas.microsoft.com/office/drawing/2014/main" id="{7246357E-DFA5-4D02-96DB-3D88D5A89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433" y="1676831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211FC192-F073-41FE-ABF9-43C6C4925AA6}"/>
              </a:ext>
            </a:extLst>
          </p:cNvPr>
          <p:cNvGrpSpPr/>
          <p:nvPr/>
        </p:nvGrpSpPr>
        <p:grpSpPr>
          <a:xfrm>
            <a:off x="3937715" y="3639907"/>
            <a:ext cx="537915" cy="596761"/>
            <a:chOff x="3436971" y="3639907"/>
            <a:chExt cx="537915" cy="596761"/>
          </a:xfrm>
        </p:grpSpPr>
        <p:sp>
          <p:nvSpPr>
            <p:cNvPr id="25" name="Pijl: links/rechts 24">
              <a:extLst>
                <a:ext uri="{FF2B5EF4-FFF2-40B4-BE49-F238E27FC236}">
                  <a16:creationId xmlns:a16="http://schemas.microsoft.com/office/drawing/2014/main" id="{D905BF4F-E49D-40F5-8AA9-72A87065B3D8}"/>
                </a:ext>
              </a:extLst>
            </p:cNvPr>
            <p:cNvSpPr/>
            <p:nvPr/>
          </p:nvSpPr>
          <p:spPr>
            <a:xfrm>
              <a:off x="3436971" y="4021008"/>
              <a:ext cx="537915" cy="21566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DEB64DBB-D583-44B9-B8C9-5261AEB3FA3D}"/>
                </a:ext>
              </a:extLst>
            </p:cNvPr>
            <p:cNvSpPr txBox="1"/>
            <p:nvPr/>
          </p:nvSpPr>
          <p:spPr>
            <a:xfrm>
              <a:off x="3558142" y="3639907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?</a:t>
              </a:r>
            </a:p>
          </p:txBody>
        </p:sp>
      </p:grpSp>
      <p:pic>
        <p:nvPicPr>
          <p:cNvPr id="1032" name="Picture 8" descr="Afbeeldingsresultaat voor download">
            <a:extLst>
              <a:ext uri="{FF2B5EF4-FFF2-40B4-BE49-F238E27FC236}">
                <a16:creationId xmlns:a16="http://schemas.microsoft.com/office/drawing/2014/main" id="{16F41385-3C87-4F2E-9CB2-1F437939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21" y="2017483"/>
            <a:ext cx="819509" cy="8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7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90675-B14D-4274-84DE-332BC7537E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190500"/>
            <a:ext cx="10972800" cy="1143000"/>
          </a:xfrm>
        </p:spPr>
        <p:txBody>
          <a:bodyPr>
            <a:normAutofit/>
          </a:bodyPr>
          <a:lstStyle/>
          <a:p>
            <a:r>
              <a:rPr lang="nl-NL" dirty="0"/>
              <a:t>Sounds easy but hard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achieve</a:t>
            </a:r>
            <a:r>
              <a:rPr lang="nl-NL" dirty="0"/>
              <a:t> 100%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7780EA8-8893-4059-AD22-A3555041C6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2575" y="6159500"/>
            <a:ext cx="479425" cy="304800"/>
          </a:xfrm>
        </p:spPr>
        <p:txBody>
          <a:bodyPr/>
          <a:lstStyle/>
          <a:p>
            <a:fld id="{857B18ED-D931-45F4-8873-1BEDAB4DC03E}" type="slidenum">
              <a:rPr lang="en-JM" smtClean="0"/>
              <a:pPr/>
              <a:t>6</a:t>
            </a:fld>
            <a:endParaRPr lang="en-JM" dirty="0"/>
          </a:p>
        </p:txBody>
      </p:sp>
      <p:pic>
        <p:nvPicPr>
          <p:cNvPr id="9" name="Tijdelijke aanduiding voor inhoud 8" descr="Afbeelding met gras, buiten, gebouw, park&#10;&#10;Automatisch gegenereerde beschrijving">
            <a:extLst>
              <a:ext uri="{FF2B5EF4-FFF2-40B4-BE49-F238E27FC236}">
                <a16:creationId xmlns:a16="http://schemas.microsoft.com/office/drawing/2014/main" id="{E35CD148-4854-4FB4-A2A4-552B4B0A811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35023" y="2926329"/>
            <a:ext cx="2936875" cy="2387600"/>
          </a:xfrm>
        </p:spPr>
      </p:pic>
      <p:pic>
        <p:nvPicPr>
          <p:cNvPr id="15" name="Afbeelding 14" descr="Afbeelding met kleding, kostuum&#10;&#10;Automatisch gegenereerde beschrijving">
            <a:extLst>
              <a:ext uri="{FF2B5EF4-FFF2-40B4-BE49-F238E27FC236}">
                <a16:creationId xmlns:a16="http://schemas.microsoft.com/office/drawing/2014/main" id="{0C214D32-CCDB-4256-978B-8F3BD953E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30873" y="1830287"/>
            <a:ext cx="987093" cy="987093"/>
          </a:xfrm>
          <a:prstGeom prst="rect">
            <a:avLst/>
          </a:prstGeom>
        </p:spPr>
      </p:pic>
      <p:sp>
        <p:nvSpPr>
          <p:cNvPr id="22" name="Pijl: rechts 21">
            <a:extLst>
              <a:ext uri="{FF2B5EF4-FFF2-40B4-BE49-F238E27FC236}">
                <a16:creationId xmlns:a16="http://schemas.microsoft.com/office/drawing/2014/main" id="{79EEEA6B-CDDC-4894-A2DB-26898AFC2610}"/>
              </a:ext>
            </a:extLst>
          </p:cNvPr>
          <p:cNvSpPr/>
          <p:nvPr/>
        </p:nvSpPr>
        <p:spPr>
          <a:xfrm rot="2237866">
            <a:off x="3685567" y="2353590"/>
            <a:ext cx="655607" cy="1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C1C611BA-8D8A-4A30-97D4-E51423220A01}"/>
              </a:ext>
            </a:extLst>
          </p:cNvPr>
          <p:cNvGrpSpPr/>
          <p:nvPr/>
        </p:nvGrpSpPr>
        <p:grpSpPr>
          <a:xfrm>
            <a:off x="410758" y="1474775"/>
            <a:ext cx="2990055" cy="4071508"/>
            <a:chOff x="229571" y="1569544"/>
            <a:chExt cx="2990055" cy="4071508"/>
          </a:xfrm>
        </p:grpSpPr>
        <p:pic>
          <p:nvPicPr>
            <p:cNvPr id="1028" name="Picture 4" descr="Afbeeldingsresultaat voor CVE database">
              <a:extLst>
                <a:ext uri="{FF2B5EF4-FFF2-40B4-BE49-F238E27FC236}">
                  <a16:creationId xmlns:a16="http://schemas.microsoft.com/office/drawing/2014/main" id="{42B9DC44-240F-445A-8A8A-FD497F568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71" y="2653254"/>
              <a:ext cx="2537734" cy="1992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C46959B6-5F1B-4B02-9388-3D5A505E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2027" y="3774756"/>
              <a:ext cx="2217599" cy="1866296"/>
            </a:xfrm>
            <a:prstGeom prst="rect">
              <a:avLst/>
            </a:prstGeom>
          </p:spPr>
        </p:pic>
        <p:pic>
          <p:nvPicPr>
            <p:cNvPr id="28" name="Afbeelding 27" descr="Afbeelding met binnen, wit, apparaat, klein&#10;&#10;Automatisch gegenereerde beschrijving">
              <a:extLst>
                <a:ext uri="{FF2B5EF4-FFF2-40B4-BE49-F238E27FC236}">
                  <a16:creationId xmlns:a16="http://schemas.microsoft.com/office/drawing/2014/main" id="{FE31DE65-3F9B-4781-AC11-E8AC53855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306634" y="1569544"/>
              <a:ext cx="2794223" cy="866821"/>
            </a:xfrm>
            <a:prstGeom prst="rect">
              <a:avLst/>
            </a:prstGeom>
          </p:spPr>
        </p:pic>
      </p:grpSp>
      <p:sp>
        <p:nvSpPr>
          <p:cNvPr id="23" name="Pijl: rechts 22">
            <a:extLst>
              <a:ext uri="{FF2B5EF4-FFF2-40B4-BE49-F238E27FC236}">
                <a16:creationId xmlns:a16="http://schemas.microsoft.com/office/drawing/2014/main" id="{8BDB9CC0-1E0F-4C98-A151-7A7F74A4683C}"/>
              </a:ext>
            </a:extLst>
          </p:cNvPr>
          <p:cNvSpPr/>
          <p:nvPr/>
        </p:nvSpPr>
        <p:spPr>
          <a:xfrm>
            <a:off x="7501629" y="3024386"/>
            <a:ext cx="597397" cy="207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17ED7B6F-1539-4C02-90B0-6F1CD4EDD2DD}"/>
              </a:ext>
            </a:extLst>
          </p:cNvPr>
          <p:cNvGrpSpPr/>
          <p:nvPr/>
        </p:nvGrpSpPr>
        <p:grpSpPr>
          <a:xfrm>
            <a:off x="8282539" y="1251024"/>
            <a:ext cx="2819503" cy="3016169"/>
            <a:chOff x="8939760" y="1121156"/>
            <a:chExt cx="2819503" cy="3016169"/>
          </a:xfrm>
        </p:grpSpPr>
        <p:pic>
          <p:nvPicPr>
            <p:cNvPr id="17" name="Afbeelding 16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9FB41AD0-5314-406D-BA2E-1B3288680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1030" name="Picture 6" descr="Gerelateerde afbeelding">
              <a:extLst>
                <a:ext uri="{FF2B5EF4-FFF2-40B4-BE49-F238E27FC236}">
                  <a16:creationId xmlns:a16="http://schemas.microsoft.com/office/drawing/2014/main" id="{7246357E-DFA5-4D02-96DB-3D88D5A89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F81B9424-39BC-42CE-9656-A6FACF3E4703}"/>
              </a:ext>
            </a:extLst>
          </p:cNvPr>
          <p:cNvGrpSpPr/>
          <p:nvPr/>
        </p:nvGrpSpPr>
        <p:grpSpPr>
          <a:xfrm>
            <a:off x="3645739" y="2147818"/>
            <a:ext cx="819509" cy="2216936"/>
            <a:chOff x="3384480" y="2147818"/>
            <a:chExt cx="819509" cy="2216936"/>
          </a:xfrm>
        </p:grpSpPr>
        <p:sp>
          <p:nvSpPr>
            <p:cNvPr id="25" name="Pijl: links/rechts 24">
              <a:extLst>
                <a:ext uri="{FF2B5EF4-FFF2-40B4-BE49-F238E27FC236}">
                  <a16:creationId xmlns:a16="http://schemas.microsoft.com/office/drawing/2014/main" id="{D905BF4F-E49D-40F5-8AA9-72A87065B3D8}"/>
                </a:ext>
              </a:extLst>
            </p:cNvPr>
            <p:cNvSpPr/>
            <p:nvPr/>
          </p:nvSpPr>
          <p:spPr>
            <a:xfrm>
              <a:off x="3485401" y="4149094"/>
              <a:ext cx="537915" cy="21566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DEB64DBB-D583-44B9-B8C9-5261AEB3FA3D}"/>
                </a:ext>
              </a:extLst>
            </p:cNvPr>
            <p:cNvSpPr txBox="1"/>
            <p:nvPr/>
          </p:nvSpPr>
          <p:spPr>
            <a:xfrm>
              <a:off x="3606572" y="3767993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?</a:t>
              </a:r>
            </a:p>
          </p:txBody>
        </p:sp>
        <p:pic>
          <p:nvPicPr>
            <p:cNvPr id="1032" name="Picture 8" descr="Afbeeldingsresultaat voor download">
              <a:extLst>
                <a:ext uri="{FF2B5EF4-FFF2-40B4-BE49-F238E27FC236}">
                  <a16:creationId xmlns:a16="http://schemas.microsoft.com/office/drawing/2014/main" id="{16F41385-3C87-4F2E-9CB2-1F4379395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480" y="2147818"/>
              <a:ext cx="819509" cy="81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7DA9634-B8A7-4351-9E97-EA0F09D560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53" y="2450637"/>
            <a:ext cx="3418857" cy="2361710"/>
          </a:xfrm>
          <a:prstGeom prst="rect">
            <a:avLst/>
          </a:prstGeom>
        </p:spPr>
      </p:pic>
      <p:grpSp>
        <p:nvGrpSpPr>
          <p:cNvPr id="69" name="Groep 68">
            <a:extLst>
              <a:ext uri="{FF2B5EF4-FFF2-40B4-BE49-F238E27FC236}">
                <a16:creationId xmlns:a16="http://schemas.microsoft.com/office/drawing/2014/main" id="{C769839B-EC83-46F5-A31A-09AD23245930}"/>
              </a:ext>
            </a:extLst>
          </p:cNvPr>
          <p:cNvGrpSpPr/>
          <p:nvPr/>
        </p:nvGrpSpPr>
        <p:grpSpPr>
          <a:xfrm>
            <a:off x="8581404" y="1631312"/>
            <a:ext cx="2819503" cy="3016169"/>
            <a:chOff x="8939760" y="1121156"/>
            <a:chExt cx="2819503" cy="3016169"/>
          </a:xfrm>
        </p:grpSpPr>
        <p:pic>
          <p:nvPicPr>
            <p:cNvPr id="70" name="Afbeelding 69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70E33B2F-EB14-421A-B9BF-E447A4837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71" name="Picture 6" descr="Gerelateerde afbeelding">
              <a:extLst>
                <a:ext uri="{FF2B5EF4-FFF2-40B4-BE49-F238E27FC236}">
                  <a16:creationId xmlns:a16="http://schemas.microsoft.com/office/drawing/2014/main" id="{DD68DDA7-0DEB-4E4B-B5DD-8ED134A3E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BFFB9440-EE5A-4B4C-85A2-C8CA47FE93A3}"/>
              </a:ext>
            </a:extLst>
          </p:cNvPr>
          <p:cNvGrpSpPr/>
          <p:nvPr/>
        </p:nvGrpSpPr>
        <p:grpSpPr>
          <a:xfrm>
            <a:off x="8434939" y="1403424"/>
            <a:ext cx="2819503" cy="3016169"/>
            <a:chOff x="8939760" y="1121156"/>
            <a:chExt cx="2819503" cy="3016169"/>
          </a:xfrm>
        </p:grpSpPr>
        <p:pic>
          <p:nvPicPr>
            <p:cNvPr id="73" name="Afbeelding 72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23103C3A-EB16-46BF-89B3-CBCA4C921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74" name="Picture 6" descr="Gerelateerde afbeelding">
              <a:extLst>
                <a:ext uri="{FF2B5EF4-FFF2-40B4-BE49-F238E27FC236}">
                  <a16:creationId xmlns:a16="http://schemas.microsoft.com/office/drawing/2014/main" id="{F2113354-A647-42AD-801F-D909A1C68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ep 74">
            <a:extLst>
              <a:ext uri="{FF2B5EF4-FFF2-40B4-BE49-F238E27FC236}">
                <a16:creationId xmlns:a16="http://schemas.microsoft.com/office/drawing/2014/main" id="{DAA53E0E-2DBE-48A2-AB62-740A24132512}"/>
              </a:ext>
            </a:extLst>
          </p:cNvPr>
          <p:cNvGrpSpPr/>
          <p:nvPr/>
        </p:nvGrpSpPr>
        <p:grpSpPr>
          <a:xfrm>
            <a:off x="8587339" y="1555824"/>
            <a:ext cx="2819503" cy="3016169"/>
            <a:chOff x="8939760" y="1121156"/>
            <a:chExt cx="2819503" cy="3016169"/>
          </a:xfrm>
        </p:grpSpPr>
        <p:pic>
          <p:nvPicPr>
            <p:cNvPr id="76" name="Afbeelding 75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617F2AE0-012D-4790-8B2B-B3B0BE375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77" name="Picture 6" descr="Gerelateerde afbeelding">
              <a:extLst>
                <a:ext uri="{FF2B5EF4-FFF2-40B4-BE49-F238E27FC236}">
                  <a16:creationId xmlns:a16="http://schemas.microsoft.com/office/drawing/2014/main" id="{08BCC06B-8103-47EC-B719-9DCF10EE7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CDD8CD2E-7B28-4670-B2A9-EC76F0107D73}"/>
              </a:ext>
            </a:extLst>
          </p:cNvPr>
          <p:cNvGrpSpPr/>
          <p:nvPr/>
        </p:nvGrpSpPr>
        <p:grpSpPr>
          <a:xfrm>
            <a:off x="8739739" y="1708224"/>
            <a:ext cx="2819503" cy="3016169"/>
            <a:chOff x="8939760" y="1121156"/>
            <a:chExt cx="2819503" cy="3016169"/>
          </a:xfrm>
        </p:grpSpPr>
        <p:pic>
          <p:nvPicPr>
            <p:cNvPr id="79" name="Afbeelding 78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ADD0C711-8589-49E5-822E-02BDE0995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80" name="Picture 6" descr="Gerelateerde afbeelding">
              <a:extLst>
                <a:ext uri="{FF2B5EF4-FFF2-40B4-BE49-F238E27FC236}">
                  <a16:creationId xmlns:a16="http://schemas.microsoft.com/office/drawing/2014/main" id="{1481DFD8-F974-4CB4-8CE9-F0D4500DB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ep 80">
            <a:extLst>
              <a:ext uri="{FF2B5EF4-FFF2-40B4-BE49-F238E27FC236}">
                <a16:creationId xmlns:a16="http://schemas.microsoft.com/office/drawing/2014/main" id="{5C22789C-125E-4DFB-8A8F-92D798FC732F}"/>
              </a:ext>
            </a:extLst>
          </p:cNvPr>
          <p:cNvGrpSpPr/>
          <p:nvPr/>
        </p:nvGrpSpPr>
        <p:grpSpPr>
          <a:xfrm>
            <a:off x="8892139" y="1860624"/>
            <a:ext cx="2819503" cy="3016169"/>
            <a:chOff x="8939760" y="1121156"/>
            <a:chExt cx="2819503" cy="3016169"/>
          </a:xfrm>
        </p:grpSpPr>
        <p:pic>
          <p:nvPicPr>
            <p:cNvPr id="82" name="Afbeelding 81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C1103D43-AD56-4F9B-B2A6-DD6BEE321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83" name="Picture 6" descr="Gerelateerde afbeelding">
              <a:extLst>
                <a:ext uri="{FF2B5EF4-FFF2-40B4-BE49-F238E27FC236}">
                  <a16:creationId xmlns:a16="http://schemas.microsoft.com/office/drawing/2014/main" id="{C0BE9F41-16E5-4827-9168-1E0DE421F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ep 83">
            <a:extLst>
              <a:ext uri="{FF2B5EF4-FFF2-40B4-BE49-F238E27FC236}">
                <a16:creationId xmlns:a16="http://schemas.microsoft.com/office/drawing/2014/main" id="{5F2F9A67-1F93-4451-8B05-73FF12D0C9D5}"/>
              </a:ext>
            </a:extLst>
          </p:cNvPr>
          <p:cNvGrpSpPr/>
          <p:nvPr/>
        </p:nvGrpSpPr>
        <p:grpSpPr>
          <a:xfrm>
            <a:off x="9044539" y="2013024"/>
            <a:ext cx="2819503" cy="3016169"/>
            <a:chOff x="8939760" y="1121156"/>
            <a:chExt cx="2819503" cy="3016169"/>
          </a:xfrm>
        </p:grpSpPr>
        <p:pic>
          <p:nvPicPr>
            <p:cNvPr id="85" name="Afbeelding 84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CB46BCF6-1A4C-4C62-B437-72F3331B8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86" name="Picture 6" descr="Gerelateerde afbeelding">
              <a:extLst>
                <a:ext uri="{FF2B5EF4-FFF2-40B4-BE49-F238E27FC236}">
                  <a16:creationId xmlns:a16="http://schemas.microsoft.com/office/drawing/2014/main" id="{2DD7D9D3-11EF-49D7-A0C8-782AA7770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ep 86">
            <a:extLst>
              <a:ext uri="{FF2B5EF4-FFF2-40B4-BE49-F238E27FC236}">
                <a16:creationId xmlns:a16="http://schemas.microsoft.com/office/drawing/2014/main" id="{786B44D7-AFB1-4BC5-97C0-9837D46BB34B}"/>
              </a:ext>
            </a:extLst>
          </p:cNvPr>
          <p:cNvGrpSpPr/>
          <p:nvPr/>
        </p:nvGrpSpPr>
        <p:grpSpPr>
          <a:xfrm>
            <a:off x="9196939" y="2165424"/>
            <a:ext cx="2819503" cy="3016169"/>
            <a:chOff x="8939760" y="1121156"/>
            <a:chExt cx="2819503" cy="3016169"/>
          </a:xfrm>
        </p:grpSpPr>
        <p:pic>
          <p:nvPicPr>
            <p:cNvPr id="88" name="Afbeelding 87" descr="Afbeelding met gebouw, elektronica, computer, bus&#10;&#10;Automatisch gegenereerde beschrijving">
              <a:extLst>
                <a:ext uri="{FF2B5EF4-FFF2-40B4-BE49-F238E27FC236}">
                  <a16:creationId xmlns:a16="http://schemas.microsoft.com/office/drawing/2014/main" id="{DCEA40F4-A439-40C9-A325-9577F1EA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939760" y="2623998"/>
              <a:ext cx="2819503" cy="1513327"/>
            </a:xfrm>
            <a:prstGeom prst="rect">
              <a:avLst/>
            </a:prstGeom>
          </p:spPr>
        </p:pic>
        <p:pic>
          <p:nvPicPr>
            <p:cNvPr id="89" name="Picture 6" descr="Gerelateerde afbeelding">
              <a:extLst>
                <a:ext uri="{FF2B5EF4-FFF2-40B4-BE49-F238E27FC236}">
                  <a16:creationId xmlns:a16="http://schemas.microsoft.com/office/drawing/2014/main" id="{3AEFE758-67BD-4F81-9821-AF550DA43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6654" y="1121156"/>
              <a:ext cx="1946344" cy="129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1" name="Picture 4" descr="Gerelateerde afbeelding">
            <a:extLst>
              <a:ext uri="{FF2B5EF4-FFF2-40B4-BE49-F238E27FC236}">
                <a16:creationId xmlns:a16="http://schemas.microsoft.com/office/drawing/2014/main" id="{7AACFE45-ECBB-4F0A-ACBA-F305CB2CC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891" y="2557572"/>
            <a:ext cx="2937264" cy="29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menigvuldigingsteken 3">
            <a:extLst>
              <a:ext uri="{FF2B5EF4-FFF2-40B4-BE49-F238E27FC236}">
                <a16:creationId xmlns:a16="http://schemas.microsoft.com/office/drawing/2014/main" id="{9E9859BE-1DD6-443B-8C11-D18D95C9A710}"/>
              </a:ext>
            </a:extLst>
          </p:cNvPr>
          <p:cNvSpPr/>
          <p:nvPr/>
        </p:nvSpPr>
        <p:spPr>
          <a:xfrm>
            <a:off x="5000023" y="3204177"/>
            <a:ext cx="1715583" cy="18662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7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90675-B14D-4274-84DE-332BC7537E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Too </a:t>
            </a:r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deal </a:t>
            </a:r>
            <a:r>
              <a:rPr lang="nl-NL" dirty="0" err="1"/>
              <a:t>with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7780EA8-8893-4059-AD22-A3555041C6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2575" y="6159500"/>
            <a:ext cx="479425" cy="304800"/>
          </a:xfrm>
        </p:spPr>
        <p:txBody>
          <a:bodyPr/>
          <a:lstStyle/>
          <a:p>
            <a:fld id="{857B18ED-D931-45F4-8873-1BEDAB4DC03E}" type="slidenum">
              <a:rPr lang="en-JM" smtClean="0"/>
              <a:pPr/>
              <a:t>7</a:t>
            </a:fld>
            <a:endParaRPr lang="en-JM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E5F9E50-3B23-47C6-9D78-E51EAA202E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84187" y="355600"/>
            <a:ext cx="11223625" cy="63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4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179C0-A70A-44B4-9D1F-220FB399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5A4D679-BA48-4514-AFE8-7DEA8C813E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/>
            <a:fld id="{857B18ED-D931-45F4-8873-1BEDAB4DC03E}" type="slidenum">
              <a:rPr lang="en-JM">
                <a:solidFill>
                  <a:prstClr val="white"/>
                </a:solidFill>
              </a:rPr>
              <a:pPr defTabSz="1219170"/>
              <a:t>8</a:t>
            </a:fld>
            <a:endParaRPr lang="en-JM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F62F6F-CAA3-4FD0-BCB1-7985668E0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CAB5B169-1381-4113-BD6E-49765BD6539A}"/>
              </a:ext>
            </a:extLst>
          </p:cNvPr>
          <p:cNvGrpSpPr/>
          <p:nvPr/>
        </p:nvGrpSpPr>
        <p:grpSpPr>
          <a:xfrm>
            <a:off x="-415493" y="4419552"/>
            <a:ext cx="11978233" cy="1758197"/>
            <a:chOff x="-311620" y="3314664"/>
            <a:chExt cx="8983675" cy="1318648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F2D893C0-435B-4D25-B598-B9FA3EA0A2AC}"/>
                </a:ext>
              </a:extLst>
            </p:cNvPr>
            <p:cNvSpPr/>
            <p:nvPr/>
          </p:nvSpPr>
          <p:spPr>
            <a:xfrm>
              <a:off x="821217" y="3314664"/>
              <a:ext cx="7850838" cy="13186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nl-NL" sz="2400">
                <a:solidFill>
                  <a:prstClr val="white"/>
                </a:solidFill>
                <a:latin typeface="Ubuntu"/>
              </a:endParaRPr>
            </a:p>
          </p:txBody>
        </p:sp>
        <p:grpSp>
          <p:nvGrpSpPr>
            <p:cNvPr id="62" name="Groeperen 54">
              <a:extLst>
                <a:ext uri="{FF2B5EF4-FFF2-40B4-BE49-F238E27FC236}">
                  <a16:creationId xmlns:a16="http://schemas.microsoft.com/office/drawing/2014/main" id="{7F945B44-7473-4BCE-A7EE-B00A3E671F94}"/>
                </a:ext>
              </a:extLst>
            </p:cNvPr>
            <p:cNvGrpSpPr/>
            <p:nvPr/>
          </p:nvGrpSpPr>
          <p:grpSpPr>
            <a:xfrm>
              <a:off x="-311620" y="3399966"/>
              <a:ext cx="2308191" cy="1106669"/>
              <a:chOff x="-470051" y="824257"/>
              <a:chExt cx="2337851" cy="1120890"/>
            </a:xfrm>
          </p:grpSpPr>
          <p:pic>
            <p:nvPicPr>
              <p:cNvPr id="67" name="Picture 23">
                <a:extLst>
                  <a:ext uri="{FF2B5EF4-FFF2-40B4-BE49-F238E27FC236}">
                    <a16:creationId xmlns:a16="http://schemas.microsoft.com/office/drawing/2014/main" id="{8E226BBA-CBB8-4DFE-AEB5-6E1273CCD751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1381" y="824257"/>
                <a:ext cx="954986" cy="1120890"/>
              </a:xfrm>
              <a:prstGeom prst="rect">
                <a:avLst/>
              </a:prstGeom>
            </p:spPr>
          </p:pic>
          <p:sp>
            <p:nvSpPr>
              <p:cNvPr id="68" name="Tekstvak 13">
                <a:extLst>
                  <a:ext uri="{FF2B5EF4-FFF2-40B4-BE49-F238E27FC236}">
                    <a16:creationId xmlns:a16="http://schemas.microsoft.com/office/drawing/2014/main" id="{2849CDCE-96C6-4170-BDC2-4DED80136460}"/>
                  </a:ext>
                </a:extLst>
              </p:cNvPr>
              <p:cNvSpPr txBox="1"/>
              <p:nvPr/>
            </p:nvSpPr>
            <p:spPr>
              <a:xfrm>
                <a:off x="-470051" y="1098741"/>
                <a:ext cx="2337851" cy="537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nl-NL" sz="1333" b="1" dirty="0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Digital </a:t>
                </a:r>
              </a:p>
              <a:p>
                <a:pPr algn="ctr" defTabSz="1219170"/>
                <a:r>
                  <a:rPr lang="nl-NL" sz="1333" b="1" dirty="0" err="1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Infrastructure</a:t>
                </a:r>
                <a:r>
                  <a:rPr lang="nl-NL" sz="1333" b="1" dirty="0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, </a:t>
                </a:r>
              </a:p>
              <a:p>
                <a:pPr algn="ctr" defTabSz="1219170"/>
                <a:r>
                  <a:rPr lang="nl-NL" sz="1333" b="1" dirty="0" err="1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Including</a:t>
                </a:r>
                <a:r>
                  <a:rPr lang="nl-NL" sz="1333" b="1" dirty="0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 </a:t>
                </a:r>
                <a:r>
                  <a:rPr lang="nl-NL" sz="1333" b="1" dirty="0" err="1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LIRs</a:t>
                </a:r>
                <a:endParaRPr lang="nl-NL" sz="1333" b="1" dirty="0">
                  <a:solidFill>
                    <a:srgbClr val="232641"/>
                  </a:solidFill>
                  <a:latin typeface="Ubuntu Medium" charset="0"/>
                  <a:ea typeface="Ubuntu Medium" charset="0"/>
                  <a:cs typeface="Ubuntu Medium" charset="0"/>
                </a:endParaRPr>
              </a:p>
            </p:txBody>
          </p:sp>
        </p:grpSp>
        <p:sp>
          <p:nvSpPr>
            <p:cNvPr id="63" name="Rechthoek: afgeronde hoeken 62">
              <a:extLst>
                <a:ext uri="{FF2B5EF4-FFF2-40B4-BE49-F238E27FC236}">
                  <a16:creationId xmlns:a16="http://schemas.microsoft.com/office/drawing/2014/main" id="{99D3293F-62B3-4953-B0B2-15751ED0D3A2}"/>
                </a:ext>
              </a:extLst>
            </p:cNvPr>
            <p:cNvSpPr/>
            <p:nvPr/>
          </p:nvSpPr>
          <p:spPr>
            <a:xfrm>
              <a:off x="1714803" y="3593886"/>
              <a:ext cx="1339348" cy="622461"/>
            </a:xfrm>
            <a:prstGeom prst="roundRect">
              <a:avLst>
                <a:gd name="adj" fmla="val 10000"/>
              </a:avLst>
            </a:prstGeom>
            <a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000" r="-2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hthoek: afgeronde hoeken 63">
              <a:extLst>
                <a:ext uri="{FF2B5EF4-FFF2-40B4-BE49-F238E27FC236}">
                  <a16:creationId xmlns:a16="http://schemas.microsoft.com/office/drawing/2014/main" id="{81232A2E-81AF-47F6-9810-E74374D11A44}"/>
                </a:ext>
              </a:extLst>
            </p:cNvPr>
            <p:cNvSpPr/>
            <p:nvPr/>
          </p:nvSpPr>
          <p:spPr>
            <a:xfrm>
              <a:off x="3247590" y="3593886"/>
              <a:ext cx="1339348" cy="622461"/>
            </a:xfrm>
            <a:prstGeom prst="roundRect">
              <a:avLst>
                <a:gd name="adj" fmla="val 10000"/>
              </a:avLst>
            </a:prstGeom>
            <a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r="-2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Rechthoek: afgeronde hoeken 64">
              <a:extLst>
                <a:ext uri="{FF2B5EF4-FFF2-40B4-BE49-F238E27FC236}">
                  <a16:creationId xmlns:a16="http://schemas.microsoft.com/office/drawing/2014/main" id="{CCF5CA7A-1876-4291-8850-30F05FB64D77}"/>
                </a:ext>
              </a:extLst>
            </p:cNvPr>
            <p:cNvSpPr/>
            <p:nvPr/>
          </p:nvSpPr>
          <p:spPr>
            <a:xfrm>
              <a:off x="4724201" y="3605473"/>
              <a:ext cx="1339348" cy="622461"/>
            </a:xfrm>
            <a:prstGeom prst="roundRect">
              <a:avLst>
                <a:gd name="adj" fmla="val 10000"/>
              </a:avLst>
            </a:prstGeom>
            <a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2000" r="-3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Rechthoek: afgeronde hoeken 65">
              <a:extLst>
                <a:ext uri="{FF2B5EF4-FFF2-40B4-BE49-F238E27FC236}">
                  <a16:creationId xmlns:a16="http://schemas.microsoft.com/office/drawing/2014/main" id="{A2B5C9C2-7A96-49B8-89B8-476C2AFD47DF}"/>
                </a:ext>
              </a:extLst>
            </p:cNvPr>
            <p:cNvSpPr/>
            <p:nvPr/>
          </p:nvSpPr>
          <p:spPr>
            <a:xfrm>
              <a:off x="6256988" y="3599102"/>
              <a:ext cx="1339348" cy="622461"/>
            </a:xfrm>
            <a:prstGeom prst="roundRect">
              <a:avLst>
                <a:gd name="adj" fmla="val 10000"/>
              </a:avLst>
            </a:prstGeom>
            <a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2000" r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BD11EBF9-073A-40CD-A05A-BB94DC5D45DC}"/>
              </a:ext>
            </a:extLst>
          </p:cNvPr>
          <p:cNvGrpSpPr/>
          <p:nvPr/>
        </p:nvGrpSpPr>
        <p:grpSpPr>
          <a:xfrm>
            <a:off x="-518733" y="1167862"/>
            <a:ext cx="12096151" cy="1584964"/>
            <a:chOff x="-389050" y="875896"/>
            <a:chExt cx="9072113" cy="1188723"/>
          </a:xfrm>
        </p:grpSpPr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922E8928-6F71-44F6-85EB-28CA530266F5}"/>
                </a:ext>
              </a:extLst>
            </p:cNvPr>
            <p:cNvSpPr/>
            <p:nvPr/>
          </p:nvSpPr>
          <p:spPr>
            <a:xfrm>
              <a:off x="6223107" y="1450903"/>
              <a:ext cx="318567" cy="1472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nl-NL" sz="2400">
                <a:solidFill>
                  <a:prstClr val="white"/>
                </a:solidFill>
                <a:latin typeface="Ubuntu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C4967ADC-B01F-4F7A-BF63-FC80F47FCDA6}"/>
                </a:ext>
              </a:extLst>
            </p:cNvPr>
            <p:cNvSpPr/>
            <p:nvPr/>
          </p:nvSpPr>
          <p:spPr>
            <a:xfrm>
              <a:off x="832225" y="875896"/>
              <a:ext cx="7850838" cy="10873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nl-NL" sz="2400" dirty="0">
                  <a:solidFill>
                    <a:prstClr val="white"/>
                  </a:solidFill>
                  <a:latin typeface="Ubuntu"/>
                </a:rPr>
                <a:t>                   </a:t>
              </a:r>
            </a:p>
          </p:txBody>
        </p:sp>
        <p:grpSp>
          <p:nvGrpSpPr>
            <p:cNvPr id="72" name="Groeperen 32">
              <a:extLst>
                <a:ext uri="{FF2B5EF4-FFF2-40B4-BE49-F238E27FC236}">
                  <a16:creationId xmlns:a16="http://schemas.microsoft.com/office/drawing/2014/main" id="{7C82AD9D-1146-4637-8080-6BEDF32C9907}"/>
                </a:ext>
              </a:extLst>
            </p:cNvPr>
            <p:cNvGrpSpPr/>
            <p:nvPr/>
          </p:nvGrpSpPr>
          <p:grpSpPr>
            <a:xfrm>
              <a:off x="-389050" y="957950"/>
              <a:ext cx="2308191" cy="1106669"/>
              <a:chOff x="-404948" y="771554"/>
              <a:chExt cx="2337851" cy="1120890"/>
            </a:xfrm>
          </p:grpSpPr>
          <p:pic>
            <p:nvPicPr>
              <p:cNvPr id="95" name="Picture 23">
                <a:extLst>
                  <a:ext uri="{FF2B5EF4-FFF2-40B4-BE49-F238E27FC236}">
                    <a16:creationId xmlns:a16="http://schemas.microsoft.com/office/drawing/2014/main" id="{2FDFAECE-86AE-4FCA-B990-CFA8DC3D4EB5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170" y="771554"/>
                <a:ext cx="954986" cy="1120890"/>
              </a:xfrm>
              <a:prstGeom prst="rect">
                <a:avLst/>
              </a:prstGeom>
            </p:spPr>
          </p:pic>
          <p:sp>
            <p:nvSpPr>
              <p:cNvPr id="96" name="Tekstvak 13">
                <a:extLst>
                  <a:ext uri="{FF2B5EF4-FFF2-40B4-BE49-F238E27FC236}">
                    <a16:creationId xmlns:a16="http://schemas.microsoft.com/office/drawing/2014/main" id="{2D399676-7DED-4EE3-858F-3FE49AAF1125}"/>
                  </a:ext>
                </a:extLst>
              </p:cNvPr>
              <p:cNvSpPr txBox="1"/>
              <p:nvPr/>
            </p:nvSpPr>
            <p:spPr>
              <a:xfrm>
                <a:off x="-404948" y="1024031"/>
                <a:ext cx="2337851" cy="225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endParaRPr lang="nl-NL" sz="1333" b="1" dirty="0">
                  <a:solidFill>
                    <a:srgbClr val="232641"/>
                  </a:solidFill>
                  <a:latin typeface="Ubuntu Medium" charset="0"/>
                  <a:ea typeface="Ubuntu Medium" charset="0"/>
                  <a:cs typeface="Ubuntu Medium" charset="0"/>
                </a:endParaRPr>
              </a:p>
            </p:txBody>
          </p:sp>
        </p:grpSp>
        <p:sp>
          <p:nvSpPr>
            <p:cNvPr id="73" name="Tekstvak 13">
              <a:extLst>
                <a:ext uri="{FF2B5EF4-FFF2-40B4-BE49-F238E27FC236}">
                  <a16:creationId xmlns:a16="http://schemas.microsoft.com/office/drawing/2014/main" id="{42198A4D-0040-4D78-9734-256A6D211DFB}"/>
                </a:ext>
              </a:extLst>
            </p:cNvPr>
            <p:cNvSpPr txBox="1"/>
            <p:nvPr/>
          </p:nvSpPr>
          <p:spPr>
            <a:xfrm>
              <a:off x="-372042" y="1281292"/>
              <a:ext cx="2308191" cy="53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nl-NL" sz="1333" b="1" dirty="0">
                  <a:solidFill>
                    <a:srgbClr val="232641"/>
                  </a:solidFill>
                  <a:latin typeface="Ubuntu Medium" charset="0"/>
                  <a:ea typeface="Ubuntu Medium" charset="0"/>
                  <a:cs typeface="Ubuntu Medium" charset="0"/>
                </a:rPr>
                <a:t>Companies </a:t>
              </a:r>
            </a:p>
            <a:p>
              <a:pPr algn="ctr" defTabSz="1219170"/>
              <a:r>
                <a:rPr lang="nl-NL" sz="1333" b="1" dirty="0" err="1">
                  <a:solidFill>
                    <a:srgbClr val="232641"/>
                  </a:solidFill>
                  <a:latin typeface="Ubuntu Medium" charset="0"/>
                  <a:ea typeface="Ubuntu Medium" charset="0"/>
                  <a:cs typeface="Ubuntu Medium" charset="0"/>
                </a:rPr>
                <a:t>with</a:t>
              </a:r>
              <a:r>
                <a:rPr lang="nl-NL" sz="1333" b="1" dirty="0">
                  <a:solidFill>
                    <a:srgbClr val="232641"/>
                  </a:solidFill>
                  <a:latin typeface="Ubuntu Medium" charset="0"/>
                  <a:ea typeface="Ubuntu Medium" charset="0"/>
                  <a:cs typeface="Ubuntu Medium" charset="0"/>
                </a:rPr>
                <a:t> digital </a:t>
              </a:r>
            </a:p>
            <a:p>
              <a:pPr algn="ctr" defTabSz="1219170"/>
              <a:r>
                <a:rPr lang="nl-NL" sz="1333" b="1" dirty="0" err="1">
                  <a:solidFill>
                    <a:srgbClr val="232641"/>
                  </a:solidFill>
                  <a:latin typeface="Ubuntu Medium" charset="0"/>
                  <a:ea typeface="Ubuntu Medium" charset="0"/>
                  <a:cs typeface="Ubuntu Medium" charset="0"/>
                </a:rPr>
                <a:t>presence</a:t>
              </a:r>
              <a:endParaRPr lang="nl-NL" sz="1333" b="1" dirty="0">
                <a:solidFill>
                  <a:srgbClr val="232641"/>
                </a:solidFill>
                <a:latin typeface="Ubuntu Medium" charset="0"/>
                <a:ea typeface="Ubuntu Medium" charset="0"/>
                <a:cs typeface="Ubuntu Medium" charset="0"/>
              </a:endParaRPr>
            </a:p>
          </p:txBody>
        </p:sp>
        <p:grpSp>
          <p:nvGrpSpPr>
            <p:cNvPr id="74" name="Groep 73">
              <a:extLst>
                <a:ext uri="{FF2B5EF4-FFF2-40B4-BE49-F238E27FC236}">
                  <a16:creationId xmlns:a16="http://schemas.microsoft.com/office/drawing/2014/main" id="{C7198FC4-D03C-4B62-A95C-CAAF3CA38768}"/>
                </a:ext>
              </a:extLst>
            </p:cNvPr>
            <p:cNvGrpSpPr/>
            <p:nvPr/>
          </p:nvGrpSpPr>
          <p:grpSpPr>
            <a:xfrm>
              <a:off x="4404784" y="1040991"/>
              <a:ext cx="876362" cy="725578"/>
              <a:chOff x="7429710" y="1116819"/>
              <a:chExt cx="1321713" cy="1115320"/>
            </a:xfrm>
          </p:grpSpPr>
          <p:sp>
            <p:nvSpPr>
              <p:cNvPr id="93" name="TextBox 142">
                <a:extLst>
                  <a:ext uri="{FF2B5EF4-FFF2-40B4-BE49-F238E27FC236}">
                    <a16:creationId xmlns:a16="http://schemas.microsoft.com/office/drawing/2014/main" id="{86FEDF85-86A4-4477-A209-E031264BC4DC}"/>
                  </a:ext>
                </a:extLst>
              </p:cNvPr>
              <p:cNvSpPr txBox="1"/>
              <p:nvPr/>
            </p:nvSpPr>
            <p:spPr>
              <a:xfrm>
                <a:off x="7436302" y="2036986"/>
                <a:ext cx="1315121" cy="1951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170"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prstClr val="black"/>
                    </a:solidFill>
                    <a:latin typeface="Ubuntu"/>
                  </a:rPr>
                  <a:t>Financial services</a:t>
                </a:r>
              </a:p>
            </p:txBody>
          </p:sp>
          <p:pic>
            <p:nvPicPr>
              <p:cNvPr id="94" name="Picture 145">
                <a:extLst>
                  <a:ext uri="{FF2B5EF4-FFF2-40B4-BE49-F238E27FC236}">
                    <a16:creationId xmlns:a16="http://schemas.microsoft.com/office/drawing/2014/main" id="{480454DA-53FF-42C8-AE81-720C30599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9710" y="1116819"/>
                <a:ext cx="1321712" cy="877699"/>
              </a:xfrm>
              <a:prstGeom prst="rect">
                <a:avLst/>
              </a:prstGeom>
            </p:spPr>
          </p:pic>
        </p:grp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DEF1E10C-8B26-472F-AB84-4903588255CF}"/>
                </a:ext>
              </a:extLst>
            </p:cNvPr>
            <p:cNvGrpSpPr/>
            <p:nvPr/>
          </p:nvGrpSpPr>
          <p:grpSpPr>
            <a:xfrm>
              <a:off x="1475656" y="1033804"/>
              <a:ext cx="871991" cy="725577"/>
              <a:chOff x="2153032" y="1116820"/>
              <a:chExt cx="1315121" cy="1115319"/>
            </a:xfrm>
          </p:grpSpPr>
          <p:pic>
            <p:nvPicPr>
              <p:cNvPr id="91" name="Picture 124">
                <a:extLst>
                  <a:ext uri="{FF2B5EF4-FFF2-40B4-BE49-F238E27FC236}">
                    <a16:creationId xmlns:a16="http://schemas.microsoft.com/office/drawing/2014/main" id="{855BFD31-7FD5-402C-BAB0-90FE4178D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4037" y="1116820"/>
                <a:ext cx="1307978" cy="871133"/>
              </a:xfrm>
              <a:prstGeom prst="rect">
                <a:avLst/>
              </a:prstGeom>
            </p:spPr>
          </p:pic>
          <p:sp>
            <p:nvSpPr>
              <p:cNvPr id="92" name="TextBox 126">
                <a:extLst>
                  <a:ext uri="{FF2B5EF4-FFF2-40B4-BE49-F238E27FC236}">
                    <a16:creationId xmlns:a16="http://schemas.microsoft.com/office/drawing/2014/main" id="{F543B0F7-8D2B-4560-994B-87261B5ECA14}"/>
                  </a:ext>
                </a:extLst>
              </p:cNvPr>
              <p:cNvSpPr txBox="1"/>
              <p:nvPr/>
            </p:nvSpPr>
            <p:spPr>
              <a:xfrm>
                <a:off x="2153032" y="2036986"/>
                <a:ext cx="1315121" cy="1951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170"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prstClr val="black"/>
                    </a:solidFill>
                    <a:latin typeface="Ubuntu"/>
                  </a:rPr>
                  <a:t>Manufacturing</a:t>
                </a:r>
              </a:p>
            </p:txBody>
          </p:sp>
        </p:grp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731200D4-1180-4DED-9525-375DE22BEDFF}"/>
                </a:ext>
              </a:extLst>
            </p:cNvPr>
            <p:cNvGrpSpPr/>
            <p:nvPr/>
          </p:nvGrpSpPr>
          <p:grpSpPr>
            <a:xfrm>
              <a:off x="2451165" y="1046225"/>
              <a:ext cx="874405" cy="725578"/>
              <a:chOff x="3910482" y="1116819"/>
              <a:chExt cx="1318761" cy="1115320"/>
            </a:xfrm>
          </p:grpSpPr>
          <p:sp>
            <p:nvSpPr>
              <p:cNvPr id="89" name="TextBox 131">
                <a:extLst>
                  <a:ext uri="{FF2B5EF4-FFF2-40B4-BE49-F238E27FC236}">
                    <a16:creationId xmlns:a16="http://schemas.microsoft.com/office/drawing/2014/main" id="{D2B9A2FD-77AF-405C-83D0-765867DC8969}"/>
                  </a:ext>
                </a:extLst>
              </p:cNvPr>
              <p:cNvSpPr txBox="1"/>
              <p:nvPr/>
            </p:nvSpPr>
            <p:spPr>
              <a:xfrm>
                <a:off x="3914123" y="2036986"/>
                <a:ext cx="1315120" cy="1951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170"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prstClr val="black"/>
                    </a:solidFill>
                    <a:latin typeface="Ubuntu"/>
                  </a:rPr>
                  <a:t>Logistics</a:t>
                </a:r>
              </a:p>
            </p:txBody>
          </p:sp>
          <p:pic>
            <p:nvPicPr>
              <p:cNvPr id="90" name="Picture 135">
                <a:extLst>
                  <a:ext uri="{FF2B5EF4-FFF2-40B4-BE49-F238E27FC236}">
                    <a16:creationId xmlns:a16="http://schemas.microsoft.com/office/drawing/2014/main" id="{369E3DB6-C4BA-4622-B611-AC8B1E094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0482" y="1116819"/>
                <a:ext cx="1308552" cy="870239"/>
              </a:xfrm>
              <a:prstGeom prst="rect">
                <a:avLst/>
              </a:prstGeom>
            </p:spPr>
          </p:pic>
        </p:grp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772485D5-2E34-4F3F-A074-133BC3FAAEA4}"/>
                </a:ext>
              </a:extLst>
            </p:cNvPr>
            <p:cNvGrpSpPr/>
            <p:nvPr/>
          </p:nvGrpSpPr>
          <p:grpSpPr>
            <a:xfrm>
              <a:off x="3433163" y="1047753"/>
              <a:ext cx="877104" cy="725578"/>
              <a:chOff x="5667501" y="1116819"/>
              <a:chExt cx="1322832" cy="1115320"/>
            </a:xfrm>
          </p:grpSpPr>
          <p:pic>
            <p:nvPicPr>
              <p:cNvPr id="87" name="Picture 136">
                <a:extLst>
                  <a:ext uri="{FF2B5EF4-FFF2-40B4-BE49-F238E27FC236}">
                    <a16:creationId xmlns:a16="http://schemas.microsoft.com/office/drawing/2014/main" id="{988076C1-BB17-416B-B4B8-C63805125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7501" y="1116819"/>
                <a:ext cx="1313741" cy="876255"/>
              </a:xfrm>
              <a:prstGeom prst="rect">
                <a:avLst/>
              </a:prstGeom>
            </p:spPr>
          </p:pic>
          <p:sp>
            <p:nvSpPr>
              <p:cNvPr id="88" name="TextBox 137">
                <a:extLst>
                  <a:ext uri="{FF2B5EF4-FFF2-40B4-BE49-F238E27FC236}">
                    <a16:creationId xmlns:a16="http://schemas.microsoft.com/office/drawing/2014/main" id="{EB67ECE7-2624-40FB-9778-E4C912B4215D}"/>
                  </a:ext>
                </a:extLst>
              </p:cNvPr>
              <p:cNvSpPr txBox="1"/>
              <p:nvPr/>
            </p:nvSpPr>
            <p:spPr>
              <a:xfrm>
                <a:off x="5675212" y="2036986"/>
                <a:ext cx="1315121" cy="1951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170"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prstClr val="black"/>
                    </a:solidFill>
                    <a:latin typeface="Ubuntu"/>
                  </a:rPr>
                  <a:t>Healthcare</a:t>
                </a:r>
              </a:p>
            </p:txBody>
          </p:sp>
        </p:grp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9D969136-E167-445E-9EF1-B7DFE92B3B27}"/>
                </a:ext>
              </a:extLst>
            </p:cNvPr>
            <p:cNvGrpSpPr/>
            <p:nvPr/>
          </p:nvGrpSpPr>
          <p:grpSpPr>
            <a:xfrm>
              <a:off x="5378617" y="1026325"/>
              <a:ext cx="938908" cy="755454"/>
              <a:chOff x="389507" y="2392813"/>
              <a:chExt cx="1317557" cy="1117106"/>
            </a:xfrm>
          </p:grpSpPr>
          <p:pic>
            <p:nvPicPr>
              <p:cNvPr id="85" name="Picture 82">
                <a:extLst>
                  <a:ext uri="{FF2B5EF4-FFF2-40B4-BE49-F238E27FC236}">
                    <a16:creationId xmlns:a16="http://schemas.microsoft.com/office/drawing/2014/main" id="{4FFAFFFD-46E4-4E1D-922F-4954BA44A8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83" r="14672" b="7843"/>
              <a:stretch/>
            </p:blipFill>
            <p:spPr>
              <a:xfrm>
                <a:off x="389507" y="2392813"/>
                <a:ext cx="1317557" cy="863967"/>
              </a:xfrm>
              <a:prstGeom prst="rect">
                <a:avLst/>
              </a:prstGeom>
            </p:spPr>
          </p:pic>
          <p:sp>
            <p:nvSpPr>
              <p:cNvPr id="86" name="TextBox 122">
                <a:extLst>
                  <a:ext uri="{FF2B5EF4-FFF2-40B4-BE49-F238E27FC236}">
                    <a16:creationId xmlns:a16="http://schemas.microsoft.com/office/drawing/2014/main" id="{C15A61E1-9143-4E78-9398-9F48BAD69EFF}"/>
                  </a:ext>
                </a:extLst>
              </p:cNvPr>
              <p:cNvSpPr txBox="1"/>
              <p:nvPr/>
            </p:nvSpPr>
            <p:spPr>
              <a:xfrm>
                <a:off x="391002" y="3322184"/>
                <a:ext cx="1314569" cy="1877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170"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prstClr val="black"/>
                    </a:solidFill>
                    <a:latin typeface="Ubuntu"/>
                  </a:rPr>
                  <a:t>Retail</a:t>
                </a:r>
              </a:p>
            </p:txBody>
          </p:sp>
        </p:grpSp>
        <p:grpSp>
          <p:nvGrpSpPr>
            <p:cNvPr id="79" name="Groep 78">
              <a:extLst>
                <a:ext uri="{FF2B5EF4-FFF2-40B4-BE49-F238E27FC236}">
                  <a16:creationId xmlns:a16="http://schemas.microsoft.com/office/drawing/2014/main" id="{C50F98A3-92A6-42DE-9D42-D2E68287A94C}"/>
                </a:ext>
              </a:extLst>
            </p:cNvPr>
            <p:cNvGrpSpPr/>
            <p:nvPr/>
          </p:nvGrpSpPr>
          <p:grpSpPr>
            <a:xfrm>
              <a:off x="7620854" y="1033803"/>
              <a:ext cx="941701" cy="755454"/>
              <a:chOff x="3907019" y="2392813"/>
              <a:chExt cx="1321477" cy="1117106"/>
            </a:xfrm>
          </p:grpSpPr>
          <p:sp>
            <p:nvSpPr>
              <p:cNvPr id="83" name="TextBox 132">
                <a:extLst>
                  <a:ext uri="{FF2B5EF4-FFF2-40B4-BE49-F238E27FC236}">
                    <a16:creationId xmlns:a16="http://schemas.microsoft.com/office/drawing/2014/main" id="{82E72E50-C144-47F2-9889-9EE5AE8F102B}"/>
                  </a:ext>
                </a:extLst>
              </p:cNvPr>
              <p:cNvSpPr txBox="1"/>
              <p:nvPr/>
            </p:nvSpPr>
            <p:spPr>
              <a:xfrm>
                <a:off x="3913374" y="3322184"/>
                <a:ext cx="1315122" cy="1877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170"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prstClr val="black"/>
                    </a:solidFill>
                    <a:latin typeface="Ubuntu"/>
                  </a:rPr>
                  <a:t>Mobility</a:t>
                </a:r>
              </a:p>
            </p:txBody>
          </p:sp>
          <p:pic>
            <p:nvPicPr>
              <p:cNvPr id="84" name="Picture 134">
                <a:extLst>
                  <a:ext uri="{FF2B5EF4-FFF2-40B4-BE49-F238E27FC236}">
                    <a16:creationId xmlns:a16="http://schemas.microsoft.com/office/drawing/2014/main" id="{C658A6BD-E2BF-4C2F-841B-9DE9BDBA7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7019" y="2392813"/>
                <a:ext cx="1308552" cy="870239"/>
              </a:xfrm>
              <a:prstGeom prst="rect">
                <a:avLst/>
              </a:prstGeom>
            </p:spPr>
          </p:pic>
        </p:grpSp>
        <p:grpSp>
          <p:nvGrpSpPr>
            <p:cNvPr id="80" name="Groep 79">
              <a:extLst>
                <a:ext uri="{FF2B5EF4-FFF2-40B4-BE49-F238E27FC236}">
                  <a16:creationId xmlns:a16="http://schemas.microsoft.com/office/drawing/2014/main" id="{61FC0C3C-7326-4A16-9D7A-40EB999A6E1C}"/>
                </a:ext>
              </a:extLst>
            </p:cNvPr>
            <p:cNvGrpSpPr/>
            <p:nvPr/>
          </p:nvGrpSpPr>
          <p:grpSpPr>
            <a:xfrm>
              <a:off x="6379907" y="1022808"/>
              <a:ext cx="941404" cy="766954"/>
              <a:chOff x="5669273" y="3669637"/>
              <a:chExt cx="1321060" cy="1134112"/>
            </a:xfrm>
          </p:grpSpPr>
          <p:sp>
            <p:nvSpPr>
              <p:cNvPr id="81" name="TextBox 139">
                <a:extLst>
                  <a:ext uri="{FF2B5EF4-FFF2-40B4-BE49-F238E27FC236}">
                    <a16:creationId xmlns:a16="http://schemas.microsoft.com/office/drawing/2014/main" id="{C657353B-2500-4E4A-AE2A-355F794D139C}"/>
                  </a:ext>
                </a:extLst>
              </p:cNvPr>
              <p:cNvSpPr txBox="1"/>
              <p:nvPr/>
            </p:nvSpPr>
            <p:spPr>
              <a:xfrm>
                <a:off x="5675212" y="4616014"/>
                <a:ext cx="1315121" cy="1877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170">
                  <a:spcBef>
                    <a:spcPts val="600"/>
                  </a:spcBef>
                  <a:buClr>
                    <a:srgbClr val="000000"/>
                  </a:buClr>
                </a:pPr>
                <a:r>
                  <a:rPr lang="en-US" sz="1100" dirty="0">
                    <a:solidFill>
                      <a:prstClr val="black"/>
                    </a:solidFill>
                    <a:latin typeface="Ubuntu"/>
                  </a:rPr>
                  <a:t>Government</a:t>
                </a:r>
              </a:p>
            </p:txBody>
          </p:sp>
          <p:pic>
            <p:nvPicPr>
              <p:cNvPr id="82" name="Picture 141">
                <a:extLst>
                  <a:ext uri="{FF2B5EF4-FFF2-40B4-BE49-F238E27FC236}">
                    <a16:creationId xmlns:a16="http://schemas.microsoft.com/office/drawing/2014/main" id="{213D1484-82F2-47BA-AE56-C87136458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273" y="3669637"/>
                <a:ext cx="1313741" cy="876255"/>
              </a:xfrm>
              <a:prstGeom prst="rect">
                <a:avLst/>
              </a:prstGeom>
            </p:spPr>
          </p:pic>
        </p:grpSp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1D12D9E8-A8B7-4D73-9AAF-B9B8B83F3FCC}"/>
              </a:ext>
            </a:extLst>
          </p:cNvPr>
          <p:cNvGrpSpPr/>
          <p:nvPr/>
        </p:nvGrpSpPr>
        <p:grpSpPr>
          <a:xfrm>
            <a:off x="-418435" y="2686623"/>
            <a:ext cx="11684099" cy="1798495"/>
            <a:chOff x="-313826" y="2014967"/>
            <a:chExt cx="8763074" cy="1348871"/>
          </a:xfrm>
        </p:grpSpPr>
        <p:grpSp>
          <p:nvGrpSpPr>
            <p:cNvPr id="98" name="Groeperen 51">
              <a:extLst>
                <a:ext uri="{FF2B5EF4-FFF2-40B4-BE49-F238E27FC236}">
                  <a16:creationId xmlns:a16="http://schemas.microsoft.com/office/drawing/2014/main" id="{B18CEFCB-A9D5-43C4-BA74-C7794E9B2D37}"/>
                </a:ext>
              </a:extLst>
            </p:cNvPr>
            <p:cNvGrpSpPr/>
            <p:nvPr/>
          </p:nvGrpSpPr>
          <p:grpSpPr>
            <a:xfrm>
              <a:off x="-313826" y="2172625"/>
              <a:ext cx="2308191" cy="1106669"/>
              <a:chOff x="-470051" y="785562"/>
              <a:chExt cx="2337851" cy="1120890"/>
            </a:xfrm>
          </p:grpSpPr>
          <p:pic>
            <p:nvPicPr>
              <p:cNvPr id="113" name="Picture 23">
                <a:extLst>
                  <a:ext uri="{FF2B5EF4-FFF2-40B4-BE49-F238E27FC236}">
                    <a16:creationId xmlns:a16="http://schemas.microsoft.com/office/drawing/2014/main" id="{29661AE3-35D2-4469-B410-E169CF9C3424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1381" y="785562"/>
                <a:ext cx="954986" cy="1120890"/>
              </a:xfrm>
              <a:prstGeom prst="rect">
                <a:avLst/>
              </a:prstGeom>
            </p:spPr>
          </p:pic>
          <p:sp>
            <p:nvSpPr>
              <p:cNvPr id="114" name="Tekstvak 13">
                <a:extLst>
                  <a:ext uri="{FF2B5EF4-FFF2-40B4-BE49-F238E27FC236}">
                    <a16:creationId xmlns:a16="http://schemas.microsoft.com/office/drawing/2014/main" id="{8523FE32-6A8D-4125-B8F5-EF0F1FBF1BA9}"/>
                  </a:ext>
                </a:extLst>
              </p:cNvPr>
              <p:cNvSpPr txBox="1"/>
              <p:nvPr/>
            </p:nvSpPr>
            <p:spPr>
              <a:xfrm>
                <a:off x="-470051" y="1095075"/>
                <a:ext cx="2337851" cy="381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nl-NL" sz="1333" b="1" dirty="0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Digital  </a:t>
                </a:r>
              </a:p>
              <a:p>
                <a:pPr algn="ctr" defTabSz="1219170"/>
                <a:r>
                  <a:rPr lang="nl-NL" sz="1333" b="1" dirty="0">
                    <a:solidFill>
                      <a:srgbClr val="232641"/>
                    </a:solidFill>
                    <a:latin typeface="Ubuntu Medium" charset="0"/>
                    <a:ea typeface="Ubuntu Medium" charset="0"/>
                    <a:cs typeface="Ubuntu Medium" charset="0"/>
                  </a:rPr>
                  <a:t>Services</a:t>
                </a:r>
              </a:p>
            </p:txBody>
          </p:sp>
        </p:grpSp>
        <p:pic>
          <p:nvPicPr>
            <p:cNvPr id="99" name="Picture 32">
              <a:extLst>
                <a:ext uri="{FF2B5EF4-FFF2-40B4-BE49-F238E27FC236}">
                  <a16:creationId xmlns:a16="http://schemas.microsoft.com/office/drawing/2014/main" id="{36E1504F-0E11-4EAA-949D-52815069D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509" y="2476928"/>
              <a:ext cx="390342" cy="390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31">
              <a:extLst>
                <a:ext uri="{FF2B5EF4-FFF2-40B4-BE49-F238E27FC236}">
                  <a16:creationId xmlns:a16="http://schemas.microsoft.com/office/drawing/2014/main" id="{1D899679-A77E-4563-A3E6-B4308E94A3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5" t="13364" r="14241" b="14746"/>
            <a:stretch/>
          </p:blipFill>
          <p:spPr bwMode="auto">
            <a:xfrm>
              <a:off x="6034379" y="2538515"/>
              <a:ext cx="407318" cy="392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2">
              <a:extLst>
                <a:ext uri="{FF2B5EF4-FFF2-40B4-BE49-F238E27FC236}">
                  <a16:creationId xmlns:a16="http://schemas.microsoft.com/office/drawing/2014/main" id="{93AE4BFD-D827-4114-A66F-757C6A65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308" y="2903357"/>
              <a:ext cx="582941" cy="413358"/>
            </a:xfrm>
            <a:prstGeom prst="rect">
              <a:avLst/>
            </a:prstGeom>
          </p:spPr>
        </p:pic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BC087D52-304C-43BA-BD24-187A7B90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661" y="2925018"/>
              <a:ext cx="745568" cy="438820"/>
            </a:xfrm>
            <a:prstGeom prst="rect">
              <a:avLst/>
            </a:prstGeom>
          </p:spPr>
        </p:pic>
        <p:pic>
          <p:nvPicPr>
            <p:cNvPr id="103" name="Afbeelding 102">
              <a:extLst>
                <a:ext uri="{FF2B5EF4-FFF2-40B4-BE49-F238E27FC236}">
                  <a16:creationId xmlns:a16="http://schemas.microsoft.com/office/drawing/2014/main" id="{1030477D-4795-440F-80C5-DF675EFC7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2937525"/>
              <a:ext cx="882009" cy="206390"/>
            </a:xfrm>
            <a:prstGeom prst="rect">
              <a:avLst/>
            </a:prstGeom>
          </p:spPr>
        </p:pic>
        <p:pic>
          <p:nvPicPr>
            <p:cNvPr id="104" name="Afbeelding 103">
              <a:extLst>
                <a:ext uri="{FF2B5EF4-FFF2-40B4-BE49-F238E27FC236}">
                  <a16:creationId xmlns:a16="http://schemas.microsoft.com/office/drawing/2014/main" id="{9FD36952-29CC-4F58-9BA8-16B85979F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538" y="2824066"/>
              <a:ext cx="464840" cy="464840"/>
            </a:xfrm>
            <a:prstGeom prst="rect">
              <a:avLst/>
            </a:prstGeom>
          </p:spPr>
        </p:pic>
        <p:pic>
          <p:nvPicPr>
            <p:cNvPr id="105" name="Afbeelding 104">
              <a:extLst>
                <a:ext uri="{FF2B5EF4-FFF2-40B4-BE49-F238E27FC236}">
                  <a16:creationId xmlns:a16="http://schemas.microsoft.com/office/drawing/2014/main" id="{88141104-E7F6-4950-9F18-256F4A87D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253" y="2820271"/>
              <a:ext cx="390342" cy="390342"/>
            </a:xfrm>
            <a:prstGeom prst="rect">
              <a:avLst/>
            </a:prstGeom>
          </p:spPr>
        </p:pic>
        <p:pic>
          <p:nvPicPr>
            <p:cNvPr id="106" name="Picture 4" descr="Image result for google">
              <a:extLst>
                <a:ext uri="{FF2B5EF4-FFF2-40B4-BE49-F238E27FC236}">
                  <a16:creationId xmlns:a16="http://schemas.microsoft.com/office/drawing/2014/main" id="{D246672B-39FC-43C8-98D5-B0EE1A6CB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919" y="2058655"/>
              <a:ext cx="1256292" cy="425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6" descr="Image result for Twitter\">
              <a:extLst>
                <a:ext uri="{FF2B5EF4-FFF2-40B4-BE49-F238E27FC236}">
                  <a16:creationId xmlns:a16="http://schemas.microsoft.com/office/drawing/2014/main" id="{5E665CC0-3ADA-4202-9760-79A360DDD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767" y="2049257"/>
              <a:ext cx="764643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84">
              <a:extLst>
                <a:ext uri="{FF2B5EF4-FFF2-40B4-BE49-F238E27FC236}">
                  <a16:creationId xmlns:a16="http://schemas.microsoft.com/office/drawing/2014/main" id="{07327473-6CBE-4DD0-AF13-A984637D0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057015" y="2807634"/>
              <a:ext cx="392233" cy="392232"/>
            </a:xfrm>
            <a:prstGeom prst="rect">
              <a:avLst/>
            </a:prstGeom>
          </p:spPr>
        </p:pic>
        <p:pic>
          <p:nvPicPr>
            <p:cNvPr id="109" name="Afbeelding 108">
              <a:extLst>
                <a:ext uri="{FF2B5EF4-FFF2-40B4-BE49-F238E27FC236}">
                  <a16:creationId xmlns:a16="http://schemas.microsoft.com/office/drawing/2014/main" id="{4532C07D-3450-4895-B0C7-1C3C8B950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931600" y="2520429"/>
              <a:ext cx="1127279" cy="241228"/>
            </a:xfrm>
            <a:prstGeom prst="rect">
              <a:avLst/>
            </a:prstGeom>
          </p:spPr>
        </p:pic>
        <p:pic>
          <p:nvPicPr>
            <p:cNvPr id="110" name="Picture 16" descr="http://cdn.chiefmartec.com/wp-content/uploads/2017/05/marketing_technology_landscape_2017_slide.jpg">
              <a:extLst>
                <a:ext uri="{FF2B5EF4-FFF2-40B4-BE49-F238E27FC236}">
                  <a16:creationId xmlns:a16="http://schemas.microsoft.com/office/drawing/2014/main" id="{15F14FA5-19EF-4FBF-9396-C64CE6E38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059" y="2014967"/>
              <a:ext cx="3565366" cy="1177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31">
              <a:extLst>
                <a:ext uri="{FF2B5EF4-FFF2-40B4-BE49-F238E27FC236}">
                  <a16:creationId xmlns:a16="http://schemas.microsoft.com/office/drawing/2014/main" id="{B96776AE-7B1C-40F1-AA20-96AFB65EE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372538" y="2416694"/>
              <a:ext cx="720717" cy="231136"/>
            </a:xfrm>
            <a:prstGeom prst="rect">
              <a:avLst/>
            </a:prstGeom>
          </p:spPr>
        </p:pic>
        <p:pic>
          <p:nvPicPr>
            <p:cNvPr id="112" name="Picture 279">
              <a:extLst>
                <a:ext uri="{FF2B5EF4-FFF2-40B4-BE49-F238E27FC236}">
                  <a16:creationId xmlns:a16="http://schemas.microsoft.com/office/drawing/2014/main" id="{E7BAC5C2-B810-4E79-98F4-AD603E035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378198" y="2108821"/>
              <a:ext cx="745569" cy="227711"/>
            </a:xfrm>
            <a:prstGeom prst="rect">
              <a:avLst/>
            </a:prstGeom>
          </p:spPr>
        </p:pic>
      </p:grpSp>
      <p:sp>
        <p:nvSpPr>
          <p:cNvPr id="116" name="Tekstvak 115">
            <a:extLst>
              <a:ext uri="{FF2B5EF4-FFF2-40B4-BE49-F238E27FC236}">
                <a16:creationId xmlns:a16="http://schemas.microsoft.com/office/drawing/2014/main" id="{E29A5648-A77C-4D28-8303-988FD56A692F}"/>
              </a:ext>
            </a:extLst>
          </p:cNvPr>
          <p:cNvSpPr txBox="1"/>
          <p:nvPr/>
        </p:nvSpPr>
        <p:spPr>
          <a:xfrm>
            <a:off x="609600" y="221444"/>
            <a:ext cx="11247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nl-NL" sz="3600" b="1" dirty="0">
                <a:solidFill>
                  <a:prstClr val="black"/>
                </a:solidFill>
                <a:latin typeface="Ubuntu"/>
              </a:rPr>
              <a:t>Plan B: </a:t>
            </a:r>
            <a:r>
              <a:rPr lang="nl-NL" sz="3600" b="1" dirty="0" err="1">
                <a:solidFill>
                  <a:prstClr val="black"/>
                </a:solidFill>
                <a:latin typeface="Ubuntu"/>
              </a:rPr>
              <a:t>Coordinated</a:t>
            </a:r>
            <a:r>
              <a:rPr lang="nl-NL" sz="3600" b="1" dirty="0">
                <a:solidFill>
                  <a:prstClr val="black"/>
                </a:solidFill>
                <a:latin typeface="Ubuntu"/>
              </a:rPr>
              <a:t> </a:t>
            </a:r>
            <a:r>
              <a:rPr lang="nl-NL" sz="3600" b="1" dirty="0" err="1">
                <a:solidFill>
                  <a:prstClr val="black"/>
                </a:solidFill>
                <a:latin typeface="Ubuntu"/>
              </a:rPr>
              <a:t>responsible</a:t>
            </a:r>
            <a:r>
              <a:rPr lang="nl-NL" sz="3600" b="1" dirty="0">
                <a:solidFill>
                  <a:prstClr val="black"/>
                </a:solidFill>
                <a:latin typeface="Ubuntu"/>
              </a:rPr>
              <a:t> </a:t>
            </a:r>
            <a:r>
              <a:rPr lang="nl-NL" sz="3600" b="1" dirty="0" err="1">
                <a:solidFill>
                  <a:prstClr val="black"/>
                </a:solidFill>
                <a:latin typeface="Ubuntu"/>
              </a:rPr>
              <a:t>disclosure</a:t>
            </a:r>
            <a:r>
              <a:rPr lang="nl-NL" sz="3600" b="1" dirty="0">
                <a:solidFill>
                  <a:prstClr val="black"/>
                </a:solidFill>
              </a:rPr>
              <a:t> / Bug </a:t>
            </a:r>
            <a:r>
              <a:rPr lang="nl-NL" sz="3600" b="1" dirty="0" err="1">
                <a:solidFill>
                  <a:prstClr val="black"/>
                </a:solidFill>
              </a:rPr>
              <a:t>bounties</a:t>
            </a:r>
            <a:endParaRPr lang="nl-NL" sz="3600" b="1" dirty="0">
              <a:solidFill>
                <a:prstClr val="black"/>
              </a:solidFill>
              <a:latin typeface="Ubuntu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D59BEABA-1511-4420-9706-4CAB2F116C51}"/>
              </a:ext>
            </a:extLst>
          </p:cNvPr>
          <p:cNvGrpSpPr/>
          <p:nvPr/>
        </p:nvGrpSpPr>
        <p:grpSpPr>
          <a:xfrm>
            <a:off x="245578" y="571687"/>
            <a:ext cx="4128761" cy="2376040"/>
            <a:chOff x="245578" y="571687"/>
            <a:chExt cx="4128761" cy="2376040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A2152317-F271-4E01-9070-242BCC42BE95}"/>
                </a:ext>
              </a:extLst>
            </p:cNvPr>
            <p:cNvGrpSpPr/>
            <p:nvPr/>
          </p:nvGrpSpPr>
          <p:grpSpPr>
            <a:xfrm>
              <a:off x="245578" y="571687"/>
              <a:ext cx="4128761" cy="2376040"/>
              <a:chOff x="181204" y="621720"/>
              <a:chExt cx="4128761" cy="2376040"/>
            </a:xfrm>
          </p:grpSpPr>
          <p:sp>
            <p:nvSpPr>
              <p:cNvPr id="117" name="Pijl: omlaag 116">
                <a:extLst>
                  <a:ext uri="{FF2B5EF4-FFF2-40B4-BE49-F238E27FC236}">
                    <a16:creationId xmlns:a16="http://schemas.microsoft.com/office/drawing/2014/main" id="{005CAB58-8296-457A-BD27-65BCCDB0820D}"/>
                  </a:ext>
                </a:extLst>
              </p:cNvPr>
              <p:cNvSpPr/>
              <p:nvPr/>
            </p:nvSpPr>
            <p:spPr>
              <a:xfrm rot="16200000">
                <a:off x="1907629" y="595423"/>
                <a:ext cx="2376040" cy="242863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nl-NL" sz="2400" dirty="0">
                  <a:solidFill>
                    <a:prstClr val="white"/>
                  </a:solidFill>
                  <a:latin typeface="Ubuntu"/>
                </a:endParaRPr>
              </a:p>
            </p:txBody>
          </p:sp>
          <p:pic>
            <p:nvPicPr>
              <p:cNvPr id="1026" name="Picture 2" descr="Afbeeldingsresultaat voor Government">
                <a:extLst>
                  <a:ext uri="{FF2B5EF4-FFF2-40B4-BE49-F238E27FC236}">
                    <a16:creationId xmlns:a16="http://schemas.microsoft.com/office/drawing/2014/main" id="{0CEAE75D-408C-4A45-A269-111D155DDF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204" y="1301861"/>
                <a:ext cx="1543319" cy="929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C5C1AE43-2B7A-424F-BF6A-A6F456FE837C}"/>
                </a:ext>
              </a:extLst>
            </p:cNvPr>
            <p:cNvSpPr txBox="1"/>
            <p:nvPr/>
          </p:nvSpPr>
          <p:spPr>
            <a:xfrm>
              <a:off x="2366167" y="1315375"/>
              <a:ext cx="15404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Common approach:</a:t>
              </a:r>
            </a:p>
            <a:p>
              <a:r>
                <a:rPr lang="nl-NL" dirty="0"/>
                <a:t>“</a:t>
              </a:r>
              <a:r>
                <a:rPr lang="nl-NL" dirty="0" err="1"/>
                <a:t>Motivate</a:t>
              </a:r>
              <a:r>
                <a:rPr lang="nl-NL" dirty="0"/>
                <a:t>” 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D19DDE95-C1E9-4CC3-B233-ABB2F57BEBED}"/>
              </a:ext>
            </a:extLst>
          </p:cNvPr>
          <p:cNvGrpSpPr/>
          <p:nvPr/>
        </p:nvGrpSpPr>
        <p:grpSpPr>
          <a:xfrm>
            <a:off x="814169" y="3174551"/>
            <a:ext cx="6369602" cy="3203600"/>
            <a:chOff x="814169" y="3174551"/>
            <a:chExt cx="6369602" cy="3203600"/>
          </a:xfrm>
        </p:grpSpPr>
        <p:sp>
          <p:nvSpPr>
            <p:cNvPr id="115" name="Pijl: omlaag 114">
              <a:extLst>
                <a:ext uri="{FF2B5EF4-FFF2-40B4-BE49-F238E27FC236}">
                  <a16:creationId xmlns:a16="http://schemas.microsoft.com/office/drawing/2014/main" id="{7F7D0E37-CD0D-4A4B-AF51-9F3CD678A017}"/>
                </a:ext>
              </a:extLst>
            </p:cNvPr>
            <p:cNvSpPr/>
            <p:nvPr/>
          </p:nvSpPr>
          <p:spPr>
            <a:xfrm rot="16200000">
              <a:off x="840466" y="3975814"/>
              <a:ext cx="2376040" cy="24286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nl-NL" sz="2400" dirty="0">
                <a:solidFill>
                  <a:prstClr val="white"/>
                </a:solidFill>
                <a:latin typeface="Ubuntu"/>
              </a:endParaRP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E8B78819-8C0D-4318-A588-FCC2550E2877}"/>
                </a:ext>
              </a:extLst>
            </p:cNvPr>
            <p:cNvSpPr txBox="1"/>
            <p:nvPr/>
          </p:nvSpPr>
          <p:spPr>
            <a:xfrm>
              <a:off x="1015249" y="4732674"/>
              <a:ext cx="15404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/>
                <a:t>Add</a:t>
              </a:r>
              <a:r>
                <a:rPr lang="nl-NL" dirty="0"/>
                <a:t>:</a:t>
              </a:r>
            </a:p>
            <a:p>
              <a:pPr algn="ctr"/>
              <a:r>
                <a:rPr lang="nl-NL" dirty="0" err="1"/>
                <a:t>Find</a:t>
              </a:r>
              <a:r>
                <a:rPr lang="nl-NL" dirty="0"/>
                <a:t> </a:t>
              </a:r>
              <a:r>
                <a:rPr lang="nl-NL" dirty="0" err="1"/>
                <a:t>and</a:t>
              </a:r>
              <a:r>
                <a:rPr lang="nl-NL" dirty="0"/>
                <a:t> report</a:t>
              </a:r>
            </a:p>
          </p:txBody>
        </p:sp>
        <p:sp>
          <p:nvSpPr>
            <p:cNvPr id="6" name="Pijl: gebogen omhoog 5">
              <a:extLst>
                <a:ext uri="{FF2B5EF4-FFF2-40B4-BE49-F238E27FC236}">
                  <a16:creationId xmlns:a16="http://schemas.microsoft.com/office/drawing/2014/main" id="{70AA28E0-E07F-45FC-8028-2C04A84C5B4E}"/>
                </a:ext>
              </a:extLst>
            </p:cNvPr>
            <p:cNvSpPr/>
            <p:nvPr/>
          </p:nvSpPr>
          <p:spPr>
            <a:xfrm>
              <a:off x="3936912" y="3174551"/>
              <a:ext cx="3246859" cy="2220420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9214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ijken, water, man&#10;&#10;Automatisch gegenereerde beschrijving">
            <a:extLst>
              <a:ext uri="{FF2B5EF4-FFF2-40B4-BE49-F238E27FC236}">
                <a16:creationId xmlns:a16="http://schemas.microsoft.com/office/drawing/2014/main" id="{662CCDC1-3C12-4AE9-B081-29CDE0AEE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642381" y="3293134"/>
            <a:ext cx="1388746" cy="920044"/>
          </a:xfrm>
          <a:prstGeom prst="rect">
            <a:avLst/>
          </a:prstGeom>
        </p:spPr>
      </p:pic>
      <p:pic>
        <p:nvPicPr>
          <p:cNvPr id="14" name="Afbeelding 13" descr="Afbeelding met zitten, tafel, zwart, bureau&#10;&#10;Automatisch gegenereerde beschrijving">
            <a:extLst>
              <a:ext uri="{FF2B5EF4-FFF2-40B4-BE49-F238E27FC236}">
                <a16:creationId xmlns:a16="http://schemas.microsoft.com/office/drawing/2014/main" id="{D4F3D1B0-2420-4EE2-B801-CADE5B865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7141" y="2033205"/>
            <a:ext cx="1653307" cy="793587"/>
          </a:xfrm>
          <a:prstGeom prst="rect">
            <a:avLst/>
          </a:prstGeom>
        </p:spPr>
      </p:pic>
      <p:pic>
        <p:nvPicPr>
          <p:cNvPr id="20" name="Afbeelding 19" descr="Afbeelding met buiten, gebouw, groot, hoog&#10;&#10;Automatisch gegenereerde beschrijving">
            <a:extLst>
              <a:ext uri="{FF2B5EF4-FFF2-40B4-BE49-F238E27FC236}">
                <a16:creationId xmlns:a16="http://schemas.microsoft.com/office/drawing/2014/main" id="{C29AA898-2646-4A75-BC18-CBB889D72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937941" y="2217637"/>
            <a:ext cx="1725083" cy="2300111"/>
          </a:xfrm>
          <a:prstGeom prst="rect">
            <a:avLst/>
          </a:prstGeom>
        </p:spPr>
      </p:pic>
      <p:grpSp>
        <p:nvGrpSpPr>
          <p:cNvPr id="28" name="Groep 27">
            <a:extLst>
              <a:ext uri="{FF2B5EF4-FFF2-40B4-BE49-F238E27FC236}">
                <a16:creationId xmlns:a16="http://schemas.microsoft.com/office/drawing/2014/main" id="{D6870EFA-35B4-4635-874B-BEAA27D1BB2E}"/>
              </a:ext>
            </a:extLst>
          </p:cNvPr>
          <p:cNvGrpSpPr/>
          <p:nvPr/>
        </p:nvGrpSpPr>
        <p:grpSpPr>
          <a:xfrm>
            <a:off x="3194803" y="3065144"/>
            <a:ext cx="2176137" cy="2037644"/>
            <a:chOff x="2280403" y="2373489"/>
            <a:chExt cx="2176137" cy="2037644"/>
          </a:xfrm>
        </p:grpSpPr>
        <p:pic>
          <p:nvPicPr>
            <p:cNvPr id="8" name="Afbeelding 7" descr="Afbeelding met kamer, tekening&#10;&#10;Automatisch gegenereerde beschrijving">
              <a:extLst>
                <a:ext uri="{FF2B5EF4-FFF2-40B4-BE49-F238E27FC236}">
                  <a16:creationId xmlns:a16="http://schemas.microsoft.com/office/drawing/2014/main" id="{021BEDE5-D94C-4344-9C9A-46F984C2A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2951818" y="2373489"/>
              <a:ext cx="1504722" cy="2037644"/>
            </a:xfrm>
            <a:prstGeom prst="rect">
              <a:avLst/>
            </a:prstGeom>
          </p:spPr>
        </p:pic>
        <p:sp>
          <p:nvSpPr>
            <p:cNvPr id="25" name="Pijl: rechts 24">
              <a:extLst>
                <a:ext uri="{FF2B5EF4-FFF2-40B4-BE49-F238E27FC236}">
                  <a16:creationId xmlns:a16="http://schemas.microsoft.com/office/drawing/2014/main" id="{1D9EA75F-2925-4814-A506-2D4C63BDD286}"/>
                </a:ext>
              </a:extLst>
            </p:cNvPr>
            <p:cNvSpPr/>
            <p:nvPr/>
          </p:nvSpPr>
          <p:spPr>
            <a:xfrm>
              <a:off x="2280403" y="3061501"/>
              <a:ext cx="541866" cy="1950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056C02E0-000C-424B-944A-0B480B9FAD2B}"/>
              </a:ext>
            </a:extLst>
          </p:cNvPr>
          <p:cNvGrpSpPr/>
          <p:nvPr/>
        </p:nvGrpSpPr>
        <p:grpSpPr>
          <a:xfrm>
            <a:off x="5597611" y="3188671"/>
            <a:ext cx="2439671" cy="1329078"/>
            <a:chOff x="4683211" y="2572744"/>
            <a:chExt cx="2439671" cy="1253350"/>
          </a:xfrm>
        </p:grpSpPr>
        <p:pic>
          <p:nvPicPr>
            <p:cNvPr id="11" name="Afbeelding 10" descr="Afbeelding met gebouw, binnen, computer, groot&#10;&#10;Automatisch gegenereerde beschrijving">
              <a:extLst>
                <a:ext uri="{FF2B5EF4-FFF2-40B4-BE49-F238E27FC236}">
                  <a16:creationId xmlns:a16="http://schemas.microsoft.com/office/drawing/2014/main" id="{33EE43FF-C19B-4B31-A5CD-483EEAB21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451749" y="2572744"/>
              <a:ext cx="1671133" cy="1253350"/>
            </a:xfrm>
            <a:prstGeom prst="rect">
              <a:avLst/>
            </a:prstGeom>
          </p:spPr>
        </p:pic>
        <p:sp>
          <p:nvSpPr>
            <p:cNvPr id="26" name="Pijl: rechts 25">
              <a:extLst>
                <a:ext uri="{FF2B5EF4-FFF2-40B4-BE49-F238E27FC236}">
                  <a16:creationId xmlns:a16="http://schemas.microsoft.com/office/drawing/2014/main" id="{44B44A58-1ADC-411E-BCD2-E2D2026F512E}"/>
                </a:ext>
              </a:extLst>
            </p:cNvPr>
            <p:cNvSpPr/>
            <p:nvPr/>
          </p:nvSpPr>
          <p:spPr>
            <a:xfrm>
              <a:off x="4683211" y="3066040"/>
              <a:ext cx="541866" cy="1950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0" name="Pijl: gekromd omhoog 29">
            <a:extLst>
              <a:ext uri="{FF2B5EF4-FFF2-40B4-BE49-F238E27FC236}">
                <a16:creationId xmlns:a16="http://schemas.microsoft.com/office/drawing/2014/main" id="{F649CE8B-7D1B-4CE2-88CC-187FB9E9C02D}"/>
              </a:ext>
            </a:extLst>
          </p:cNvPr>
          <p:cNvSpPr/>
          <p:nvPr/>
        </p:nvSpPr>
        <p:spPr>
          <a:xfrm>
            <a:off x="2336754" y="4907180"/>
            <a:ext cx="7164269" cy="161177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3" name="Pijl: gebogen 32">
            <a:extLst>
              <a:ext uri="{FF2B5EF4-FFF2-40B4-BE49-F238E27FC236}">
                <a16:creationId xmlns:a16="http://schemas.microsoft.com/office/drawing/2014/main" id="{AEF25260-FE01-47C0-B0CF-1A7D7DBF0271}"/>
              </a:ext>
            </a:extLst>
          </p:cNvPr>
          <p:cNvSpPr/>
          <p:nvPr/>
        </p:nvSpPr>
        <p:spPr>
          <a:xfrm>
            <a:off x="2192215" y="2235810"/>
            <a:ext cx="3681047" cy="59011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34" name="Pijl: rechts 33">
            <a:extLst>
              <a:ext uri="{FF2B5EF4-FFF2-40B4-BE49-F238E27FC236}">
                <a16:creationId xmlns:a16="http://schemas.microsoft.com/office/drawing/2014/main" id="{A2A7A1E1-9792-4630-A5EF-E5231E54BC46}"/>
              </a:ext>
            </a:extLst>
          </p:cNvPr>
          <p:cNvSpPr/>
          <p:nvPr/>
        </p:nvSpPr>
        <p:spPr>
          <a:xfrm>
            <a:off x="8264769" y="2530865"/>
            <a:ext cx="539262" cy="295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1CE1910F-DCAE-46BA-A5D9-5FD230284CA2}"/>
              </a:ext>
            </a:extLst>
          </p:cNvPr>
          <p:cNvSpPr txBox="1">
            <a:spLocks/>
          </p:cNvSpPr>
          <p:nvPr/>
        </p:nvSpPr>
        <p:spPr>
          <a:xfrm>
            <a:off x="432488" y="53189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rgbClr val="232641"/>
                </a:solidFill>
                <a:latin typeface="Ubuntu"/>
                <a:ea typeface="Open Sans Extrabold" pitchFamily="34" charset="0"/>
                <a:cs typeface="Ubuntu"/>
              </a:defRPr>
            </a:lvl1pPr>
          </a:lstStyle>
          <a:p>
            <a:r>
              <a:rPr lang="nl-NL"/>
              <a:t>Coordinated responsible disclosure</a:t>
            </a:r>
            <a:endParaRPr lang="nl-NL" dirty="0"/>
          </a:p>
        </p:txBody>
      </p:sp>
      <p:pic>
        <p:nvPicPr>
          <p:cNvPr id="36" name="Picture 4" descr="Afbeeldingsresultaat voor coordinated responsible disclosure">
            <a:extLst>
              <a:ext uri="{FF2B5EF4-FFF2-40B4-BE49-F238E27FC236}">
                <a16:creationId xmlns:a16="http://schemas.microsoft.com/office/drawing/2014/main" id="{B85E7A67-A531-440E-904A-13EB4A30F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482" y="161281"/>
            <a:ext cx="2099982" cy="17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04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DINL_Template_1.1">
  <a:themeElements>
    <a:clrScheme name="DINL -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16F23"/>
      </a:accent1>
      <a:accent2>
        <a:srgbClr val="E57D24"/>
      </a:accent2>
      <a:accent3>
        <a:srgbClr val="DA5221"/>
      </a:accent3>
      <a:accent4>
        <a:srgbClr val="D64121"/>
      </a:accent4>
      <a:accent5>
        <a:srgbClr val="D64121"/>
      </a:accent5>
      <a:accent6>
        <a:srgbClr val="BB3621"/>
      </a:accent6>
      <a:hlink>
        <a:srgbClr val="0096D6"/>
      </a:hlink>
      <a:folHlink>
        <a:srgbClr val="0096D6"/>
      </a:folHlink>
    </a:clrScheme>
    <a:fontScheme name="DINL Fonts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Glanzende rand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4CC804C3-6B3B-014B-98CA-9613FF03E620}" vid="{6C8ED654-D825-0D46-A49F-96A9F9D5DF2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AAE196A4467B449C84594896DBFBC9" ma:contentTypeVersion="11" ma:contentTypeDescription="Create a new document." ma:contentTypeScope="" ma:versionID="3908f48dec551c30cdd12d7cba10af98">
  <xsd:schema xmlns:xsd="http://www.w3.org/2001/XMLSchema" xmlns:xs="http://www.w3.org/2001/XMLSchema" xmlns:p="http://schemas.microsoft.com/office/2006/metadata/properties" xmlns:ns3="2690b87a-e09c-477f-b211-575e913e367b" xmlns:ns4="0a5ebbb2-b14d-456d-b8b0-13774d96dd63" targetNamespace="http://schemas.microsoft.com/office/2006/metadata/properties" ma:root="true" ma:fieldsID="25b559ea921c3c51702d143ec68ff9de" ns3:_="" ns4:_="">
    <xsd:import namespace="2690b87a-e09c-477f-b211-575e913e367b"/>
    <xsd:import namespace="0a5ebbb2-b14d-456d-b8b0-13774d96dd6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90b87a-e09c-477f-b211-575e913e36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5ebbb2-b14d-456d-b8b0-13774d96dd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9569A8-8091-4D48-B1ED-5071B0E85785}">
  <ds:schemaRefs>
    <ds:schemaRef ds:uri="http://schemas.microsoft.com/office/2006/documentManagement/types"/>
    <ds:schemaRef ds:uri="2690b87a-e09c-477f-b211-575e913e367b"/>
    <ds:schemaRef ds:uri="0a5ebbb2-b14d-456d-b8b0-13774d96dd6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09FE5BC-5C9F-41A7-AEF2-D239F70F1F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9D4C76-1FD0-42A1-8823-CDD4F0E485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90b87a-e09c-477f-b211-575e913e367b"/>
    <ds:schemaRef ds:uri="0a5ebbb2-b14d-456d-b8b0-13774d96dd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826</Words>
  <Application>Microsoft Office PowerPoint</Application>
  <PresentationFormat>Breedbeeld</PresentationFormat>
  <Paragraphs>148</Paragraphs>
  <Slides>14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Arial</vt:lpstr>
      <vt:lpstr>Avenir Black Oblique</vt:lpstr>
      <vt:lpstr>Calibri</vt:lpstr>
      <vt:lpstr>Lucida Grande</vt:lpstr>
      <vt:lpstr>Ubuntu</vt:lpstr>
      <vt:lpstr>Ubuntu Medium</vt:lpstr>
      <vt:lpstr>Wingdings</vt:lpstr>
      <vt:lpstr>DINL_Template_1.1</vt:lpstr>
      <vt:lpstr>The compelling case for vulnerability management</vt:lpstr>
      <vt:lpstr>PowerPoint-presentatie</vt:lpstr>
      <vt:lpstr>Why are we vulnerable ?</vt:lpstr>
      <vt:lpstr>So, why don’t we just patch?</vt:lpstr>
      <vt:lpstr>The patching process for companies explained</vt:lpstr>
      <vt:lpstr>Sounds easy but hard to achieve 100%</vt:lpstr>
      <vt:lpstr>Too much to deal with</vt:lpstr>
      <vt:lpstr> </vt:lpstr>
      <vt:lpstr>PowerPoint-presentatie</vt:lpstr>
      <vt:lpstr>=&gt;  towards: CRD on steroids</vt:lpstr>
      <vt:lpstr>What can and should LIRs do?</vt:lpstr>
      <vt:lpstr>Questions for RIPE community / LIRs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Steltman</dc:creator>
  <cp:lastModifiedBy>Michiel Steltman</cp:lastModifiedBy>
  <cp:revision>18</cp:revision>
  <dcterms:created xsi:type="dcterms:W3CDTF">2019-08-15T21:57:44Z</dcterms:created>
  <dcterms:modified xsi:type="dcterms:W3CDTF">2019-10-15T20:57:55Z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0x01010055AAE196A4467B449C84594896DBFBC9</vt:lpwstr>
  </property>
</Properties>
</file>