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550" r:id="rId2"/>
    <p:sldId id="774" r:id="rId3"/>
    <p:sldId id="322" r:id="rId4"/>
    <p:sldId id="763" r:id="rId5"/>
    <p:sldId id="744" r:id="rId6"/>
    <p:sldId id="558" r:id="rId7"/>
    <p:sldId id="746" r:id="rId8"/>
    <p:sldId id="745" r:id="rId9"/>
    <p:sldId id="764" r:id="rId10"/>
    <p:sldId id="557" r:id="rId11"/>
    <p:sldId id="748" r:id="rId12"/>
    <p:sldId id="749" r:id="rId13"/>
    <p:sldId id="750" r:id="rId14"/>
    <p:sldId id="751" r:id="rId15"/>
    <p:sldId id="752" r:id="rId16"/>
    <p:sldId id="753" r:id="rId17"/>
    <p:sldId id="754" r:id="rId18"/>
    <p:sldId id="767" r:id="rId19"/>
    <p:sldId id="755" r:id="rId20"/>
    <p:sldId id="756" r:id="rId21"/>
    <p:sldId id="757" r:id="rId22"/>
    <p:sldId id="758" r:id="rId23"/>
    <p:sldId id="761" r:id="rId24"/>
    <p:sldId id="762" r:id="rId25"/>
    <p:sldId id="760" r:id="rId26"/>
    <p:sldId id="759" r:id="rId27"/>
    <p:sldId id="768" r:id="rId28"/>
    <p:sldId id="771" r:id="rId29"/>
    <p:sldId id="769" r:id="rId30"/>
    <p:sldId id="770" r:id="rId31"/>
    <p:sldId id="772" r:id="rId32"/>
    <p:sldId id="773" r:id="rId33"/>
    <p:sldId id="775" r:id="rId34"/>
    <p:sldId id="783" r:id="rId35"/>
    <p:sldId id="784" r:id="rId36"/>
    <p:sldId id="785" r:id="rId37"/>
    <p:sldId id="786" r:id="rId38"/>
    <p:sldId id="787" r:id="rId39"/>
    <p:sldId id="788" r:id="rId40"/>
    <p:sldId id="782" r:id="rId41"/>
    <p:sldId id="776" r:id="rId42"/>
    <p:sldId id="789" r:id="rId43"/>
    <p:sldId id="790" r:id="rId44"/>
    <p:sldId id="778" r:id="rId45"/>
    <p:sldId id="791" r:id="rId46"/>
    <p:sldId id="792" r:id="rId47"/>
    <p:sldId id="795" r:id="rId48"/>
    <p:sldId id="793" r:id="rId49"/>
    <p:sldId id="794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E4B91"/>
    <a:srgbClr val="FFFFFF"/>
    <a:srgbClr val="DEDEDE"/>
    <a:srgbClr val="002B49"/>
    <a:srgbClr val="9C240F"/>
    <a:srgbClr val="CB460F"/>
    <a:srgbClr val="FA5B36"/>
    <a:srgbClr val="18548A"/>
    <a:srgbClr val="1553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0" autoAdjust="0"/>
    <p:restoredTop sz="93820" autoAdjust="0"/>
  </p:normalViewPr>
  <p:slideViewPr>
    <p:cSldViewPr snapToGrid="0" snapToObjects="1">
      <p:cViewPr varScale="1">
        <p:scale>
          <a:sx n="122" d="100"/>
          <a:sy n="122" d="100"/>
        </p:scale>
        <p:origin x="208" y="240"/>
      </p:cViewPr>
      <p:guideLst>
        <p:guide orient="horz" pos="141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268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stylized agenda slide</a:t>
            </a:r>
            <a:r>
              <a:rPr lang="en-US" baseline="0" dirty="0"/>
              <a:t> for your presentation.</a:t>
            </a:r>
          </a:p>
          <a:p>
            <a:endParaRPr lang="en-US" baseline="0" dirty="0"/>
          </a:p>
          <a:p>
            <a:r>
              <a:rPr lang="en-US" dirty="0"/>
              <a:t>To</a:t>
            </a:r>
            <a:r>
              <a:rPr lang="en-US" baseline="0" dirty="0"/>
              <a:t> </a:t>
            </a:r>
            <a:r>
              <a:rPr lang="en-US" dirty="0"/>
              <a:t>delete a box,</a:t>
            </a:r>
            <a:r>
              <a:rPr lang="en-US" baseline="0" dirty="0"/>
              <a:t> </a:t>
            </a:r>
            <a:r>
              <a:rPr lang="en-US" dirty="0"/>
              <a:t>if there are too many boxes,</a:t>
            </a:r>
            <a:r>
              <a:rPr lang="en-US" baseline="0" dirty="0"/>
              <a:t> click the edge of the box, ensure the entire box is highlighted, then DELETE.  </a:t>
            </a:r>
          </a:p>
          <a:p>
            <a:endParaRPr lang="en-US" baseline="0" dirty="0"/>
          </a:p>
          <a:p>
            <a:r>
              <a:rPr lang="en-US" baseline="0" dirty="0"/>
              <a:t>To update the numbers and text, click inside the circle for the numbers or in the box for the text, revise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03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</a:t>
            </a:r>
            <a:r>
              <a:rPr lang="en-US" baseline="0"/>
              <a:t> this slide for diagrams or other graphic elements.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29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</a:t>
            </a:r>
            <a:r>
              <a:rPr lang="en-US" baseline="0"/>
              <a:t> is a simpler agenda slide, the outline for your presentation.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42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18.emf"/><Relationship Id="rId16" Type="http://schemas.openxmlformats.org/officeDocument/2006/relationships/image" Target="../media/image23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4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812800" y="1470213"/>
            <a:ext cx="10543117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 marL="1371600" indent="0">
              <a:buNone/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t="10075" b="8780"/>
          <a:stretch/>
        </p:blipFill>
        <p:spPr>
          <a:xfrm>
            <a:off x="0" y="683491"/>
            <a:ext cx="12192000" cy="556490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790814"/>
            <a:ext cx="12192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Title 19"/>
          <p:cNvSpPr>
            <a:spLocks noGrp="1"/>
          </p:cNvSpPr>
          <p:nvPr userDrawn="1"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t="8972" b="7826"/>
          <a:stretch/>
        </p:blipFill>
        <p:spPr>
          <a:xfrm>
            <a:off x="0" y="654425"/>
            <a:ext cx="12192000" cy="5620869"/>
          </a:xfrm>
          <a:prstGeom prst="rect">
            <a:avLst/>
          </a:prstGeom>
        </p:spPr>
      </p:pic>
      <p:sp>
        <p:nvSpPr>
          <p:cNvPr id="28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3037"/>
            <a:ext cx="12192000" cy="5696861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208224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6" name="Straight Connector 3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>
            <a:endCxn id="41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2" name="Straight Connector 41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48" name="Oval 4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6385" cy="685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32" name="Straight Connector 31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Oval 18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0" name="Oval 19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3082" y="0"/>
            <a:ext cx="10788321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66928" y="3553576"/>
            <a:ext cx="10788321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66928" y="4279392"/>
            <a:ext cx="10788321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6928" y="4553712"/>
            <a:ext cx="10788321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596" y="5193792"/>
            <a:ext cx="1189829" cy="951863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2837138"/>
            <a:ext cx="10808208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257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483281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7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8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8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4"/>
            <a:ext cx="12216385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71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0863" y="1"/>
            <a:ext cx="10805054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3553574"/>
            <a:ext cx="10805054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4279392"/>
            <a:ext cx="10805054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4553415"/>
            <a:ext cx="10805054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217" y="5193792"/>
            <a:ext cx="1193800" cy="952500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2837138"/>
            <a:ext cx="10808208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6" name="Arc 55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7" name="Straight Connector 56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55" name="Straight Connector 54"/>
          <p:cNvCxnSpPr>
            <a:endCxn id="56" idx="0"/>
          </p:cNvCxnSpPr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31" name="Oval 30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32" name="Oval 31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3"/>
            <a:ext cx="1221638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0366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8" name="Arc 37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59" name="Straight Connector 5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Oval 26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-1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8" name="Straight Connector 27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4"/>
            <a:ext cx="12216385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228479" y="2020824"/>
            <a:ext cx="9299448" cy="132588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 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28479" y="4617720"/>
            <a:ext cx="9299448" cy="5784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8479" y="5199656"/>
            <a:ext cx="9299448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395" y="4874480"/>
            <a:ext cx="1189829" cy="951863"/>
          </a:xfrm>
          <a:prstGeom prst="rect">
            <a:avLst/>
          </a:prstGeom>
        </p:spPr>
      </p:pic>
      <p:sp>
        <p:nvSpPr>
          <p:cNvPr id="48" name="Oval 47"/>
          <p:cNvSpPr/>
          <p:nvPr userDrawn="1"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9" name="Straight Connector 48"/>
          <p:cNvCxnSpPr/>
          <p:nvPr userDrawn="1"/>
        </p:nvCxnSpPr>
        <p:spPr>
          <a:xfrm flipH="1">
            <a:off x="0" y="6124669"/>
            <a:ext cx="179387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 flipH="1">
            <a:off x="1892734" y="6124511"/>
            <a:ext cx="972078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 userDrawn="1"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52" name="Oval 51"/>
          <p:cNvSpPr/>
          <p:nvPr userDrawn="1"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3" name="Straight Connector 52"/>
          <p:cNvCxnSpPr/>
          <p:nvPr userDrawn="1"/>
        </p:nvCxnSpPr>
        <p:spPr>
          <a:xfrm flipV="1">
            <a:off x="1849172" y="3552825"/>
            <a:ext cx="0" cy="2529959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 userDrawn="1"/>
        </p:nvSpPr>
        <p:spPr>
          <a:xfrm rot="16200000">
            <a:off x="1847726" y="3495590"/>
            <a:ext cx="121764" cy="118872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5" name="Straight Connector 54"/>
          <p:cNvCxnSpPr/>
          <p:nvPr userDrawn="1"/>
        </p:nvCxnSpPr>
        <p:spPr>
          <a:xfrm flipH="1">
            <a:off x="1899083" y="3494144"/>
            <a:ext cx="971443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-1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84875" y="685225"/>
            <a:ext cx="9107124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3391319" y="1552703"/>
            <a:ext cx="880067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3391319" y="1049145"/>
            <a:ext cx="6974253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" y="685225"/>
            <a:ext cx="2977273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3391319" y="1865312"/>
            <a:ext cx="796459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pic>
        <p:nvPicPr>
          <p:cNvPr id="32" name="Picture 31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92" y="856105"/>
            <a:ext cx="1962493" cy="1523172"/>
          </a:xfrm>
          <a:prstGeom prst="rect">
            <a:avLst/>
          </a:prstGeom>
        </p:spPr>
      </p:pic>
      <p:grpSp>
        <p:nvGrpSpPr>
          <p:cNvPr id="54" name="Group 53"/>
          <p:cNvGrpSpPr/>
          <p:nvPr userDrawn="1"/>
        </p:nvGrpSpPr>
        <p:grpSpPr>
          <a:xfrm>
            <a:off x="3402135" y="4228306"/>
            <a:ext cx="3416667" cy="365760"/>
            <a:chOff x="5325979" y="4715893"/>
            <a:chExt cx="3416667" cy="365760"/>
          </a:xfrm>
        </p:grpSpPr>
        <p:sp>
          <p:nvSpPr>
            <p:cNvPr id="55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6" name="Picture 55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 userDrawn="1"/>
        </p:nvGrpSpPr>
        <p:grpSpPr>
          <a:xfrm>
            <a:off x="3402135" y="4726326"/>
            <a:ext cx="3636602" cy="365760"/>
            <a:chOff x="1235726" y="5571713"/>
            <a:chExt cx="3636602" cy="365760"/>
          </a:xfrm>
        </p:grpSpPr>
        <p:sp>
          <p:nvSpPr>
            <p:cNvPr id="58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9" name="Picture 58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 userDrawn="1"/>
        </p:nvGrpSpPr>
        <p:grpSpPr>
          <a:xfrm>
            <a:off x="3402135" y="2734246"/>
            <a:ext cx="2809587" cy="365760"/>
            <a:chOff x="1235726" y="3073176"/>
            <a:chExt cx="2809587" cy="365760"/>
          </a:xfrm>
        </p:grpSpPr>
        <p:sp>
          <p:nvSpPr>
            <p:cNvPr id="61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62" name="Picture 61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 userDrawn="1"/>
        </p:nvGrpSpPr>
        <p:grpSpPr>
          <a:xfrm>
            <a:off x="3402135" y="3232266"/>
            <a:ext cx="3730320" cy="365760"/>
            <a:chOff x="1235727" y="3892739"/>
            <a:chExt cx="3730320" cy="365760"/>
          </a:xfrm>
        </p:grpSpPr>
        <p:sp>
          <p:nvSpPr>
            <p:cNvPr id="64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65" name="Picture 64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 userDrawn="1"/>
        </p:nvGrpSpPr>
        <p:grpSpPr>
          <a:xfrm>
            <a:off x="3402135" y="3730286"/>
            <a:ext cx="3636602" cy="365760"/>
            <a:chOff x="1235726" y="4721075"/>
            <a:chExt cx="3636602" cy="365760"/>
          </a:xfrm>
        </p:grpSpPr>
        <p:pic>
          <p:nvPicPr>
            <p:cNvPr id="67" name="Picture 66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68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69" name="Group 68"/>
          <p:cNvGrpSpPr/>
          <p:nvPr userDrawn="1"/>
        </p:nvGrpSpPr>
        <p:grpSpPr>
          <a:xfrm>
            <a:off x="3402135" y="5722367"/>
            <a:ext cx="2586167" cy="365760"/>
            <a:chOff x="5325979" y="3073176"/>
            <a:chExt cx="2586167" cy="365760"/>
          </a:xfrm>
        </p:grpSpPr>
        <p:sp>
          <p:nvSpPr>
            <p:cNvPr id="70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 userDrawn="1"/>
        </p:nvGrpSpPr>
        <p:grpSpPr>
          <a:xfrm>
            <a:off x="3402135" y="5224346"/>
            <a:ext cx="3416667" cy="365760"/>
            <a:chOff x="5325979" y="5571713"/>
            <a:chExt cx="3416667" cy="365760"/>
          </a:xfrm>
        </p:grpSpPr>
        <p:sp>
          <p:nvSpPr>
            <p:cNvPr id="73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74" name="Picture 73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72573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921748" y="2425013"/>
            <a:ext cx="8440953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498950" y="862602"/>
            <a:ext cx="9870957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52732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2421943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1" y="6320453"/>
            <a:ext cx="23872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2504929" y="6320453"/>
            <a:ext cx="90658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15191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2446072" y="2281331"/>
            <a:ext cx="0" cy="397659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2444626" y="2221895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2504929" y="2220449"/>
            <a:ext cx="90658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11700996" y="6320453"/>
            <a:ext cx="4941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1808013" cy="531346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6932" y="1039938"/>
            <a:ext cx="4287549" cy="7606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9709" y="2853692"/>
            <a:ext cx="3149229" cy="3236708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1" name="Oval 50"/>
          <p:cNvSpPr/>
          <p:nvPr userDrawn="1"/>
        </p:nvSpPr>
        <p:spPr>
          <a:xfrm flipH="1">
            <a:off x="11615191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2" name="Straight Connector 51"/>
          <p:cNvCxnSpPr/>
          <p:nvPr userDrawn="1"/>
        </p:nvCxnSpPr>
        <p:spPr>
          <a:xfrm flipH="1">
            <a:off x="11700996" y="2219538"/>
            <a:ext cx="4941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6764" y="616645"/>
            <a:ext cx="12225528" cy="569671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360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28479" y="4617720"/>
            <a:ext cx="9295500" cy="5751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8479" y="5199656"/>
            <a:ext cx="9295500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044" y="4878445"/>
            <a:ext cx="1193800" cy="952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0" y="6124669"/>
            <a:ext cx="179387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1892734" y="6124511"/>
            <a:ext cx="972078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1849172" y="3552825"/>
            <a:ext cx="0" cy="2529959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 userDrawn="1"/>
        </p:nvSpPr>
        <p:spPr>
          <a:xfrm rot="16200000">
            <a:off x="1847726" y="3495590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899083" y="3494144"/>
            <a:ext cx="971443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2228479" y="2020824"/>
            <a:ext cx="9295500" cy="13255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 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46180"/>
            <a:ext cx="10847122" cy="4506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16645"/>
            <a:ext cx="12192000" cy="56967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62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07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12192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965" y="614512"/>
            <a:ext cx="4655184" cy="569671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2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31" name="Oval 30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14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679" r:id="rId22"/>
    <p:sldLayoutId id="2147483727" r:id="rId23"/>
    <p:sldLayoutId id="2147483728" r:id="rId24"/>
    <p:sldLayoutId id="2147483730" r:id="rId25"/>
    <p:sldLayoutId id="2147483731" r:id="rId26"/>
    <p:sldLayoutId id="2147483732" r:id="rId27"/>
    <p:sldLayoutId id="2147483729" r:id="rId28"/>
    <p:sldLayoutId id="2147483734" r:id="rId29"/>
    <p:sldLayoutId id="2147483688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50" r:id="rId37"/>
    <p:sldLayoutId id="2147483687" r:id="rId38"/>
    <p:sldLayoutId id="2147483735" r:id="rId39"/>
    <p:sldLayoutId id="2147483736" r:id="rId40"/>
    <p:sldLayoutId id="2147483737" r:id="rId41"/>
    <p:sldLayoutId id="2147483738" r:id="rId42"/>
    <p:sldLayoutId id="2147483739" r:id="rId43"/>
    <p:sldLayoutId id="2147483740" r:id="rId44"/>
    <p:sldLayoutId id="2147483742" r:id="rId45"/>
    <p:sldLayoutId id="2147483716" r:id="rId46"/>
    <p:sldLayoutId id="2147483717" r:id="rId47"/>
    <p:sldLayoutId id="2147483751" r:id="rId48"/>
  </p:sldLayoutIdLst>
  <p:hf hdr="0" ftr="0" dt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53" userDrawn="1">
          <p15:clr>
            <a:srgbClr val="F26B43"/>
          </p15:clr>
        </p15:guide>
        <p15:guide id="4" pos="512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24" userDrawn="1">
          <p15:clr>
            <a:srgbClr val="F26B43"/>
          </p15:clr>
        </p15:guide>
        <p15:guide id="7" orient="horz" pos="4105" userDrawn="1">
          <p15:clr>
            <a:srgbClr val="F26B43"/>
          </p15:clr>
        </p15:guide>
        <p15:guide id="8" orient="horz" pos="384" userDrawn="1">
          <p15:clr>
            <a:srgbClr val="F26B43"/>
          </p15:clr>
        </p15:guide>
        <p15:guide id="9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on Reverse DNS:</a:t>
            </a:r>
            <a:br>
              <a:rPr lang="en-US" dirty="0"/>
            </a:br>
            <a:r>
              <a:rPr lang="en-US" dirty="0"/>
              <a:t>A Primer for Network Engineers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0863" y="3429000"/>
            <a:ext cx="10805054" cy="716808"/>
          </a:xfrm>
        </p:spPr>
        <p:txBody>
          <a:bodyPr/>
          <a:lstStyle/>
          <a:p>
            <a:r>
              <a:rPr lang="en-US" dirty="0"/>
              <a:t>David Huberman</a:t>
            </a:r>
          </a:p>
          <a:p>
            <a:r>
              <a:rPr lang="en-US" dirty="0"/>
              <a:t>ICANN’s Office of the CTO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RIPE79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14 October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38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DNS Resolution Components at a Glance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85" y="3801472"/>
            <a:ext cx="1488735" cy="1157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1119335"/>
            <a:ext cx="1000919" cy="10009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72613" y="835819"/>
            <a:ext cx="2047465" cy="2493859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02134" y="888567"/>
            <a:ext cx="209384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>
                <a:cs typeface="Source Sans Pro"/>
              </a:rPr>
              <a:t>Recursive Name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2015" y="2148828"/>
            <a:ext cx="66075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>
                <a:cs typeface="Source Sans Pro"/>
              </a:rPr>
              <a:t>Name</a:t>
            </a:r>
          </a:p>
          <a:p>
            <a:pPr algn="ctr"/>
            <a:r>
              <a:rPr lang="en-US" sz="1200" b="1">
                <a:cs typeface="Source Sans Pro"/>
              </a:rPr>
              <a:t>Server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88179" y="2241161"/>
            <a:ext cx="832279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>
                <a:cs typeface="Source Sans Pro"/>
              </a:rPr>
              <a:t>Resolver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5067" y="3678692"/>
            <a:ext cx="83227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>
                <a:cs typeface="Source Sans Pro"/>
              </a:rPr>
              <a:t>Stub</a:t>
            </a:r>
          </a:p>
          <a:p>
            <a:pPr algn="ctr"/>
            <a:r>
              <a:rPr lang="en-US" sz="1200" b="1">
                <a:cs typeface="Source Sans Pro"/>
              </a:rPr>
              <a:t>Resolver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81528" y="3502249"/>
            <a:ext cx="2000665" cy="185292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8790443" y="1619791"/>
            <a:ext cx="1264550" cy="1599408"/>
            <a:chOff x="5679881" y="3500435"/>
            <a:chExt cx="1264550" cy="159940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9863" y="3986209"/>
              <a:ext cx="1000919" cy="100091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679881" y="3500435"/>
              <a:ext cx="1238103" cy="159940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3" b="1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03386" y="3510968"/>
              <a:ext cx="1241045" cy="502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b="1">
                  <a:cs typeface="Source Sans Pro"/>
                </a:rPr>
                <a:t>Authoritative</a:t>
              </a:r>
            </a:p>
            <a:p>
              <a:r>
                <a:rPr lang="en-US" sz="1333" b="1">
                  <a:cs typeface="Source Sans Pro"/>
                </a:rPr>
                <a:t>Name Server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70508" y="4475615"/>
            <a:ext cx="1264550" cy="1599408"/>
            <a:chOff x="5679881" y="3500435"/>
            <a:chExt cx="1264550" cy="159940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9863" y="3986209"/>
              <a:ext cx="1000919" cy="1000919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679881" y="3500435"/>
              <a:ext cx="1238103" cy="159940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3" b="1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03386" y="3510119"/>
              <a:ext cx="1241045" cy="502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b="1">
                  <a:cs typeface="Source Sans Pro"/>
                </a:rPr>
                <a:t>Authoritative</a:t>
              </a:r>
            </a:p>
            <a:p>
              <a:r>
                <a:rPr lang="en-US" sz="1333" b="1">
                  <a:cs typeface="Source Sans Pro"/>
                </a:rPr>
                <a:t>Name Server</a:t>
              </a:r>
            </a:p>
          </p:txBody>
        </p:sp>
      </p:grpSp>
      <p:cxnSp>
        <p:nvCxnSpPr>
          <p:cNvPr id="28" name="Straight Arrow Connector 27"/>
          <p:cNvCxnSpPr>
            <a:stCxn id="11" idx="0"/>
            <a:endCxn id="47" idx="1"/>
          </p:cNvCxnSpPr>
          <p:nvPr/>
        </p:nvCxnSpPr>
        <p:spPr>
          <a:xfrm flipV="1">
            <a:off x="3291207" y="2379662"/>
            <a:ext cx="1672904" cy="1299030"/>
          </a:xfrm>
          <a:prstGeom prst="straightConnector1">
            <a:avLst/>
          </a:prstGeom>
          <a:ln w="762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8380220" y="3580720"/>
            <a:ext cx="1264550" cy="1599408"/>
            <a:chOff x="5679881" y="3500435"/>
            <a:chExt cx="1264550" cy="1599408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9863" y="3986209"/>
              <a:ext cx="1000919" cy="1000919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5679881" y="3500435"/>
              <a:ext cx="1238103" cy="159940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3" b="1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03386" y="3520878"/>
              <a:ext cx="1241045" cy="502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b="1">
                  <a:cs typeface="Source Sans Pro"/>
                </a:rPr>
                <a:t>Authoritative</a:t>
              </a:r>
            </a:p>
            <a:p>
              <a:r>
                <a:rPr lang="en-US" sz="1333" b="1">
                  <a:cs typeface="Source Sans Pro"/>
                </a:rPr>
                <a:t>Name Server</a:t>
              </a:r>
            </a:p>
          </p:txBody>
        </p:sp>
      </p:grpSp>
      <p:cxnSp>
        <p:nvCxnSpPr>
          <p:cNvPr id="35" name="Straight Arrow Connector 34"/>
          <p:cNvCxnSpPr>
            <a:stCxn id="59" idx="0"/>
            <a:endCxn id="11" idx="2"/>
          </p:cNvCxnSpPr>
          <p:nvPr/>
        </p:nvCxnSpPr>
        <p:spPr>
          <a:xfrm flipV="1">
            <a:off x="3291207" y="4140357"/>
            <a:ext cx="0" cy="577655"/>
          </a:xfrm>
          <a:prstGeom prst="straightConnector1">
            <a:avLst/>
          </a:prstGeom>
          <a:ln w="76200">
            <a:solidFill>
              <a:schemeClr val="accent5"/>
            </a:solidFill>
            <a:headEnd type="triangle" w="sm" len="sm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507958" y="4316798"/>
            <a:ext cx="70564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i="1">
                <a:cs typeface="Source Sans Pro"/>
              </a:rPr>
              <a:t>API call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16232" y="2522116"/>
            <a:ext cx="111280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i="1">
                <a:cs typeface="Source Sans Pro"/>
              </a:rPr>
              <a:t>DNS query</a:t>
            </a:r>
          </a:p>
          <a:p>
            <a:pPr algn="ctr"/>
            <a:r>
              <a:rPr lang="en-US" sz="1200" i="1">
                <a:cs typeface="Source Sans Pro"/>
              </a:rPr>
              <a:t>and response</a:t>
            </a:r>
          </a:p>
        </p:txBody>
      </p:sp>
      <p:cxnSp>
        <p:nvCxnSpPr>
          <p:cNvPr id="45" name="Straight Arrow Connector 44"/>
          <p:cNvCxnSpPr>
            <a:endCxn id="14" idx="1"/>
          </p:cNvCxnSpPr>
          <p:nvPr/>
        </p:nvCxnSpPr>
        <p:spPr>
          <a:xfrm>
            <a:off x="6434333" y="2174615"/>
            <a:ext cx="2356108" cy="244883"/>
          </a:xfrm>
          <a:prstGeom prst="straightConnector1">
            <a:avLst/>
          </a:prstGeom>
          <a:ln w="762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553021" y="2341687"/>
            <a:ext cx="1791303" cy="1521084"/>
          </a:xfrm>
          <a:prstGeom prst="straightConnector1">
            <a:avLst/>
          </a:prstGeom>
          <a:ln w="762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2" idx="0"/>
          </p:cNvCxnSpPr>
          <p:nvPr/>
        </p:nvCxnSpPr>
        <p:spPr>
          <a:xfrm>
            <a:off x="6434334" y="2454406"/>
            <a:ext cx="1080202" cy="2030893"/>
          </a:xfrm>
          <a:prstGeom prst="straightConnector1">
            <a:avLst/>
          </a:prstGeom>
          <a:ln w="762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336297" y="2557998"/>
            <a:ext cx="118974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i="1">
                <a:cs typeface="Source Sans Pro"/>
              </a:rPr>
              <a:t>DNS queries</a:t>
            </a:r>
          </a:p>
          <a:p>
            <a:pPr algn="ctr"/>
            <a:r>
              <a:rPr lang="en-US" sz="1200" i="1">
                <a:cs typeface="Source Sans Pro"/>
              </a:rPr>
              <a:t>and responses</a:t>
            </a:r>
          </a:p>
        </p:txBody>
      </p:sp>
      <p:sp>
        <p:nvSpPr>
          <p:cNvPr id="69" name="Oval 68"/>
          <p:cNvSpPr/>
          <p:nvPr/>
        </p:nvSpPr>
        <p:spPr>
          <a:xfrm>
            <a:off x="5172726" y="2892931"/>
            <a:ext cx="956233" cy="225973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Cache</a:t>
            </a:r>
          </a:p>
        </p:txBody>
      </p:sp>
      <p:cxnSp>
        <p:nvCxnSpPr>
          <p:cNvPr id="72" name="Straight Arrow Connector 71"/>
          <p:cNvCxnSpPr>
            <a:cxnSpLocks/>
            <a:stCxn id="50" idx="2"/>
            <a:endCxn id="69" idx="7"/>
          </p:cNvCxnSpPr>
          <p:nvPr/>
        </p:nvCxnSpPr>
        <p:spPr>
          <a:xfrm flipH="1">
            <a:off x="5988922" y="2639347"/>
            <a:ext cx="9149" cy="286677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964111" y="2119976"/>
            <a:ext cx="686732" cy="51937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0" name="Rectangle 49"/>
          <p:cNvSpPr/>
          <p:nvPr/>
        </p:nvSpPr>
        <p:spPr>
          <a:xfrm>
            <a:off x="5654241" y="2119976"/>
            <a:ext cx="687659" cy="51937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52" name="Straight Arrow Connector 51"/>
          <p:cNvCxnSpPr>
            <a:cxnSpLocks/>
            <a:stCxn id="47" idx="2"/>
            <a:endCxn id="69" idx="1"/>
          </p:cNvCxnSpPr>
          <p:nvPr/>
        </p:nvCxnSpPr>
        <p:spPr>
          <a:xfrm>
            <a:off x="5307478" y="2639347"/>
            <a:ext cx="5285" cy="286677"/>
          </a:xfrm>
          <a:prstGeom prst="straightConnector1">
            <a:avLst/>
          </a:prstGeom>
          <a:ln w="952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776" y="4718012"/>
            <a:ext cx="568861" cy="56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47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F510D-7F87-F749-9EE2-987AD599F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7A33A-15BA-D349-80D1-3C1AA14A593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Assuming our resolver caches don’t help us here, let’s look up </a:t>
            </a:r>
            <a:r>
              <a:rPr lang="en-US" b="1" dirty="0">
                <a:solidFill>
                  <a:srgbClr val="FF0000"/>
                </a:solidFill>
              </a:rPr>
              <a:t>www.example.com.</a:t>
            </a:r>
          </a:p>
          <a:p>
            <a:r>
              <a:rPr lang="en-US" dirty="0"/>
              <a:t>We have to resolve “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”</a:t>
            </a:r>
          </a:p>
          <a:p>
            <a:r>
              <a:rPr lang="en-US" dirty="0"/>
              <a:t>We have to resolve </a:t>
            </a:r>
            <a:r>
              <a:rPr lang="en-US" dirty="0">
                <a:solidFill>
                  <a:srgbClr val="FF0000"/>
                </a:solidFill>
              </a:rPr>
              <a:t>.com</a:t>
            </a:r>
          </a:p>
          <a:p>
            <a:r>
              <a:rPr lang="en-US" dirty="0"/>
              <a:t>We have to resolve </a:t>
            </a:r>
            <a:r>
              <a:rPr lang="en-US" dirty="0" err="1">
                <a:solidFill>
                  <a:srgbClr val="FF0000"/>
                </a:solidFill>
              </a:rPr>
              <a:t>example.com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We have to resolve </a:t>
            </a:r>
            <a:r>
              <a:rPr lang="en-US" dirty="0" err="1">
                <a:solidFill>
                  <a:srgbClr val="FF0000"/>
                </a:solidFill>
              </a:rPr>
              <a:t>www.example.com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83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86EB2-C297-004E-8D26-DDE2E028C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Resolving “.”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EE18-E13C-584B-8899-091ECF198D8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When a recursive resolver boots up, it only has pre-packed config data about the root zone </a:t>
            </a:r>
            <a:r>
              <a:rPr lang="en-US" dirty="0" err="1"/>
              <a:t>NSset</a:t>
            </a:r>
            <a:r>
              <a:rPr lang="en-US" dirty="0"/>
              <a:t> (a root hints file). But that list of </a:t>
            </a:r>
            <a:r>
              <a:rPr lang="en-US" dirty="0" err="1"/>
              <a:t>NSes</a:t>
            </a:r>
            <a:r>
              <a:rPr lang="en-US" dirty="0"/>
              <a:t> may not be current.  So the first thing it needs to do is obtain the current root zone </a:t>
            </a:r>
            <a:r>
              <a:rPr lang="en-US" dirty="0" err="1"/>
              <a:t>NSset</a:t>
            </a:r>
            <a:r>
              <a:rPr lang="en-US" dirty="0"/>
              <a:t>.</a:t>
            </a:r>
          </a:p>
          <a:p>
            <a:r>
              <a:rPr lang="en-US" dirty="0"/>
              <a:t>During start up, it initializes its cache with a </a:t>
            </a:r>
            <a:r>
              <a:rPr lang="en-US" b="1" dirty="0"/>
              <a:t>priming query</a:t>
            </a:r>
            <a:r>
              <a:rPr lang="en-US" dirty="0"/>
              <a:t>. It reads the pre-packaged config data and performs a lookup of the root zone from one of the name servers in the config file.</a:t>
            </a:r>
          </a:p>
          <a:p>
            <a:r>
              <a:rPr lang="en-US" dirty="0"/>
              <a:t>It receives back a NS </a:t>
            </a:r>
            <a:r>
              <a:rPr lang="en-US" dirty="0" err="1"/>
              <a:t>RRset</a:t>
            </a:r>
            <a:r>
              <a:rPr lang="en-US" dirty="0"/>
              <a:t> for the root node (“.”) from the name server it asked</a:t>
            </a:r>
          </a:p>
          <a:p>
            <a:r>
              <a:rPr lang="en-US" dirty="0"/>
              <a:t>The priming query fills the resolver’s cache with the NS records for the 13 root name servers [</a:t>
            </a:r>
            <a:r>
              <a:rPr lang="en-US" b="1" dirty="0" err="1">
                <a:solidFill>
                  <a:srgbClr val="FF0000"/>
                </a:solidFill>
              </a:rPr>
              <a:t>a.root-servers.net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r>
              <a:rPr lang="en-US" dirty="0"/>
              <a:t>through </a:t>
            </a:r>
            <a:r>
              <a:rPr lang="en-US" b="1" dirty="0" err="1">
                <a:solidFill>
                  <a:srgbClr val="FF0000"/>
                </a:solidFill>
              </a:rPr>
              <a:t>m.root-servers.net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en-US" dirty="0"/>
              <a:t>], as well as some or all of A and AAAA records associated with those</a:t>
            </a:r>
          </a:p>
        </p:txBody>
      </p:sp>
    </p:spTree>
    <p:extLst>
      <p:ext uri="{BB962C8B-B14F-4D97-AF65-F5344CB8AC3E}">
        <p14:creationId xmlns:p14="http://schemas.microsoft.com/office/powerpoint/2010/main" val="585328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EA45F-20B8-6044-927C-C921E10EE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Root Zone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2409E-F8DB-744A-A05E-EA6EC8716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705" y="888657"/>
            <a:ext cx="4202959" cy="508068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25B0903-A40B-224A-B4CD-AB1A81644FD4}"/>
              </a:ext>
            </a:extLst>
          </p:cNvPr>
          <p:cNvSpPr txBox="1">
            <a:spLocks/>
          </p:cNvSpPr>
          <p:nvPr/>
        </p:nvSpPr>
        <p:spPr>
          <a:xfrm>
            <a:off x="420624" y="860732"/>
            <a:ext cx="10805055" cy="450663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2800" b="1" i="0" kern="1200" baseline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srgbClr val="00B050"/>
                </a:solidFill>
              </a:rPr>
              <a:t>$ dig . ns</a:t>
            </a:r>
          </a:p>
        </p:txBody>
      </p:sp>
    </p:spTree>
    <p:extLst>
      <p:ext uri="{BB962C8B-B14F-4D97-AF65-F5344CB8AC3E}">
        <p14:creationId xmlns:p14="http://schemas.microsoft.com/office/powerpoint/2010/main" val="1717510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86EB2-C297-004E-8D26-DDE2E028C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Resolving “.com”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EE18-E13C-584B-8899-091ECF198D8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The recursive resolver asks the best* root server to help it resolve </a:t>
            </a:r>
            <a:r>
              <a:rPr lang="en-US" dirty="0" err="1"/>
              <a:t>www.example.com</a:t>
            </a:r>
            <a:endParaRPr lang="en-US" dirty="0"/>
          </a:p>
          <a:p>
            <a:r>
              <a:rPr lang="en-US" dirty="0"/>
              <a:t>The root server answers with the NS </a:t>
            </a:r>
            <a:r>
              <a:rPr lang="en-US" dirty="0" err="1"/>
              <a:t>RRset</a:t>
            </a:r>
            <a:r>
              <a:rPr lang="en-US" dirty="0"/>
              <a:t> for .com, and the resolver fills its cache for .com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 Best is defined subjectively. For some resolver software, it’s the topologically closest server. Other resolver packages might use round robin to randomly choose a root server to query. </a:t>
            </a:r>
          </a:p>
        </p:txBody>
      </p:sp>
    </p:spTree>
    <p:extLst>
      <p:ext uri="{BB962C8B-B14F-4D97-AF65-F5344CB8AC3E}">
        <p14:creationId xmlns:p14="http://schemas.microsoft.com/office/powerpoint/2010/main" val="3170995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A302C-2F50-4945-8122-8D23A44F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.com Domain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50B394-880E-F14F-9D9B-C52DC177C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118" y="1446289"/>
            <a:ext cx="4440133" cy="470226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168D88B-EBA5-D149-AD60-F56EFBCFBB8E}"/>
              </a:ext>
            </a:extLst>
          </p:cNvPr>
          <p:cNvSpPr txBox="1">
            <a:spLocks/>
          </p:cNvSpPr>
          <p:nvPr/>
        </p:nvSpPr>
        <p:spPr>
          <a:xfrm>
            <a:off x="420624" y="860732"/>
            <a:ext cx="10805055" cy="450663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2800" b="1" i="0" kern="1200" baseline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srgbClr val="00B050"/>
                </a:solidFill>
              </a:rPr>
              <a:t>$ dig +</a:t>
            </a:r>
            <a:r>
              <a:rPr lang="en-US" dirty="0" err="1">
                <a:solidFill>
                  <a:srgbClr val="00B050"/>
                </a:solidFill>
              </a:rPr>
              <a:t>norecurse</a:t>
            </a:r>
            <a:r>
              <a:rPr lang="en-US" dirty="0">
                <a:solidFill>
                  <a:srgbClr val="00B050"/>
                </a:solidFill>
              </a:rPr>
              <a:t> @</a:t>
            </a:r>
            <a:r>
              <a:rPr lang="en-US" dirty="0" err="1">
                <a:solidFill>
                  <a:srgbClr val="00B050"/>
                </a:solidFill>
              </a:rPr>
              <a:t>L.root-servers.net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www.example.com</a:t>
            </a:r>
            <a:r>
              <a:rPr lang="en-US" dirty="0">
                <a:solidFill>
                  <a:srgbClr val="00B050"/>
                </a:solidFill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1435070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46B24-8C1B-F744-A911-6443725E8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Resolving the Rest of Our Query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7C5B6-110E-7047-AAF1-3139712D3ED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The resolver asks .com’s authoritative name servers for information about </a:t>
            </a:r>
            <a:r>
              <a:rPr lang="en-US" dirty="0" err="1"/>
              <a:t>www.example.com</a:t>
            </a:r>
            <a:endParaRPr lang="en-US" dirty="0"/>
          </a:p>
          <a:p>
            <a:pPr marL="457200" lvl="1" indent="0">
              <a:buNone/>
            </a:pPr>
            <a:r>
              <a:rPr lang="en-US" b="1" dirty="0">
                <a:solidFill>
                  <a:srgbClr val="00B050"/>
                </a:solidFill>
              </a:rPr>
              <a:t>$ dig +</a:t>
            </a:r>
            <a:r>
              <a:rPr lang="en-US" b="1" dirty="0" err="1">
                <a:solidFill>
                  <a:srgbClr val="00B050"/>
                </a:solidFill>
              </a:rPr>
              <a:t>norecurse</a:t>
            </a:r>
            <a:r>
              <a:rPr lang="en-US" b="1" dirty="0">
                <a:solidFill>
                  <a:srgbClr val="00B050"/>
                </a:solidFill>
              </a:rPr>
              <a:t> @</a:t>
            </a:r>
            <a:r>
              <a:rPr lang="en-US" b="1" dirty="0" err="1">
                <a:solidFill>
                  <a:srgbClr val="00B050"/>
                </a:solidFill>
              </a:rPr>
              <a:t>a.gtld-servers.net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www.example.com</a:t>
            </a:r>
            <a:r>
              <a:rPr lang="en-US" b="1" dirty="0">
                <a:solidFill>
                  <a:srgbClr val="00B050"/>
                </a:solidFill>
              </a:rPr>
              <a:t> A</a:t>
            </a:r>
          </a:p>
          <a:p>
            <a:r>
              <a:rPr lang="en-US" dirty="0"/>
              <a:t>The authoritative name servers for .com respond with the NS records for </a:t>
            </a:r>
            <a:r>
              <a:rPr lang="en-US" dirty="0" err="1"/>
              <a:t>example.com</a:t>
            </a:r>
            <a:endParaRPr lang="en-US" dirty="0"/>
          </a:p>
          <a:p>
            <a:r>
              <a:rPr lang="en-US" dirty="0"/>
              <a:t>The resolver asks </a:t>
            </a:r>
            <a:r>
              <a:rPr lang="en-US" dirty="0" err="1"/>
              <a:t>example.com’s</a:t>
            </a:r>
            <a:r>
              <a:rPr lang="en-US" dirty="0"/>
              <a:t> authoritative name servers for information on </a:t>
            </a:r>
            <a:r>
              <a:rPr lang="en-US" dirty="0" err="1"/>
              <a:t>www.example.com</a:t>
            </a:r>
            <a:endParaRPr lang="en-US" dirty="0"/>
          </a:p>
          <a:p>
            <a:pPr marL="457200" lvl="1" indent="0">
              <a:buNone/>
            </a:pPr>
            <a:r>
              <a:rPr lang="en-US" b="1" dirty="0">
                <a:solidFill>
                  <a:srgbClr val="00B050"/>
                </a:solidFill>
              </a:rPr>
              <a:t>$ dig +</a:t>
            </a:r>
            <a:r>
              <a:rPr lang="en-US" b="1" dirty="0" err="1">
                <a:solidFill>
                  <a:srgbClr val="00B050"/>
                </a:solidFill>
              </a:rPr>
              <a:t>norecurse</a:t>
            </a:r>
            <a:r>
              <a:rPr lang="en-US" b="1" dirty="0">
                <a:solidFill>
                  <a:srgbClr val="00B050"/>
                </a:solidFill>
              </a:rPr>
              <a:t> @AUTHNS.FOO </a:t>
            </a:r>
            <a:r>
              <a:rPr lang="en-US" b="1" dirty="0" err="1">
                <a:solidFill>
                  <a:srgbClr val="00B050"/>
                </a:solidFill>
              </a:rPr>
              <a:t>www.example.com</a:t>
            </a:r>
            <a:r>
              <a:rPr lang="en-US" b="1" dirty="0">
                <a:solidFill>
                  <a:srgbClr val="00B050"/>
                </a:solidFill>
              </a:rPr>
              <a:t> A</a:t>
            </a:r>
          </a:p>
          <a:p>
            <a:r>
              <a:rPr lang="en-US" dirty="0"/>
              <a:t>The response is the A record for the host </a:t>
            </a:r>
            <a:r>
              <a:rPr lang="en-US" dirty="0" err="1"/>
              <a:t>www.example.com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92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E963B-BB09-4E44-9DD1-52B5929C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 Redux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FE278-A4CE-824A-9913-45CF23AC915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For our </a:t>
            </a:r>
            <a:r>
              <a:rPr lang="en-US" b="1" dirty="0" err="1"/>
              <a:t>www.example.com</a:t>
            </a:r>
            <a:r>
              <a:rPr lang="en-US" b="1" dirty="0"/>
              <a:t> resolution:</a:t>
            </a:r>
          </a:p>
          <a:p>
            <a:r>
              <a:rPr lang="en-US" dirty="0"/>
              <a:t>Ask the root</a:t>
            </a:r>
          </a:p>
          <a:p>
            <a:r>
              <a:rPr lang="en-US" dirty="0"/>
              <a:t>Ask the TLD auth NS</a:t>
            </a:r>
          </a:p>
          <a:p>
            <a:r>
              <a:rPr lang="en-US" dirty="0"/>
              <a:t>Ask the domain’s auth NS</a:t>
            </a:r>
          </a:p>
          <a:p>
            <a:r>
              <a:rPr lang="en-US" dirty="0"/>
              <a:t>Get a final answer</a:t>
            </a:r>
          </a:p>
          <a:p>
            <a:r>
              <a:rPr lang="en-US" dirty="0"/>
              <a:t>Our query involved three classes of resource records:</a:t>
            </a:r>
          </a:p>
          <a:p>
            <a:pPr lvl="1"/>
            <a:r>
              <a:rPr lang="en-US" dirty="0"/>
              <a:t>NS records</a:t>
            </a:r>
          </a:p>
          <a:p>
            <a:pPr lvl="1"/>
            <a:r>
              <a:rPr lang="en-US" dirty="0"/>
              <a:t>A records</a:t>
            </a:r>
          </a:p>
          <a:p>
            <a:pPr lvl="1"/>
            <a:r>
              <a:rPr lang="en-US" dirty="0"/>
              <a:t>AAAA records</a:t>
            </a:r>
          </a:p>
        </p:txBody>
      </p:sp>
    </p:spTree>
    <p:extLst>
      <p:ext uri="{BB962C8B-B14F-4D97-AF65-F5344CB8AC3E}">
        <p14:creationId xmlns:p14="http://schemas.microsoft.com/office/powerpoint/2010/main" val="1587757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A996F-7115-FC40-9510-646A869F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Resolving Reverse DNS Queries</a:t>
            </a:r>
          </a:p>
        </p:txBody>
      </p:sp>
    </p:spTree>
    <p:extLst>
      <p:ext uri="{BB962C8B-B14F-4D97-AF65-F5344CB8AC3E}">
        <p14:creationId xmlns:p14="http://schemas.microsoft.com/office/powerpoint/2010/main" val="1713733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A0B32-4FB4-CD44-8754-6868C04DE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Practical Use of Reverse DNS: Mail Server 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DD241-26D5-5941-9974-507854F82CE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2800" y="1030015"/>
            <a:ext cx="10543117" cy="5012012"/>
          </a:xfrm>
        </p:spPr>
        <p:txBody>
          <a:bodyPr/>
          <a:lstStyle/>
          <a:p>
            <a:r>
              <a:rPr lang="en-US" dirty="0"/>
              <a:t>ICANN’s mail server is </a:t>
            </a:r>
            <a:r>
              <a:rPr lang="en-US" b="1" dirty="0">
                <a:solidFill>
                  <a:srgbClr val="FF0000"/>
                </a:solidFill>
              </a:rPr>
              <a:t>out.west.pexch112.icann.org </a:t>
            </a:r>
            <a:r>
              <a:rPr lang="en-US" dirty="0"/>
              <a:t>and it is hosted on two IP addresses:</a:t>
            </a:r>
          </a:p>
          <a:p>
            <a:pPr lvl="1"/>
            <a:r>
              <a:rPr lang="en-US" dirty="0"/>
              <a:t>64.78.40.7</a:t>
            </a:r>
          </a:p>
          <a:p>
            <a:pPr lvl="1"/>
            <a:r>
              <a:rPr lang="en-US" dirty="0"/>
              <a:t>64.78.40.10</a:t>
            </a:r>
          </a:p>
          <a:p>
            <a:r>
              <a:rPr lang="en-US" dirty="0"/>
              <a:t>When mail is delivered via SMTP, the originating mail server presents its credentials to the destination mail server. </a:t>
            </a:r>
            <a:r>
              <a:rPr lang="en-US" dirty="0">
                <a:solidFill>
                  <a:schemeClr val="accent4"/>
                </a:solidFill>
              </a:rPr>
              <a:t>[“Hi! I’m the mail server out.west.pexch112.icann.org!”]</a:t>
            </a:r>
          </a:p>
          <a:p>
            <a:r>
              <a:rPr lang="en-US" dirty="0"/>
              <a:t>One of the useful mechanisms to combat spam is to authenticate those credentials, to ensure the mail server credentials are genuine (not forged)</a:t>
            </a:r>
          </a:p>
          <a:p>
            <a:r>
              <a:rPr lang="en-US" dirty="0"/>
              <a:t>To authenticate the credentials, the destination mail server performs a reverse DNS lookup of the IP address of the originating mail server it is connected to. </a:t>
            </a:r>
            <a:r>
              <a:rPr lang="en-US" dirty="0">
                <a:solidFill>
                  <a:schemeClr val="accent4"/>
                </a:solidFill>
              </a:rPr>
              <a:t>[“I know that the host 64.78.40.7 is connected to me and is trying to deliver mail to me. It claims it is the mail server out.west.pexch112.icann.org. Let me perform a reverse DNS lookup to see if these two statements reconcile.”] 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chemeClr val="tx1"/>
                </a:solidFill>
              </a:rPr>
              <a:t>So how do we do that?</a:t>
            </a:r>
          </a:p>
        </p:txBody>
      </p:sp>
    </p:spTree>
    <p:extLst>
      <p:ext uri="{BB962C8B-B14F-4D97-AF65-F5344CB8AC3E}">
        <p14:creationId xmlns:p14="http://schemas.microsoft.com/office/powerpoint/2010/main" val="135097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C7F1E-E8A4-004F-AB74-2115292BF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this Tutorial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C5283-4065-F843-BF92-11715789C49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Understand what reverse DNS is and why its useful for network operations</a:t>
            </a:r>
          </a:p>
          <a:p>
            <a:r>
              <a:rPr lang="en-US" dirty="0"/>
              <a:t>Discover its conventions</a:t>
            </a:r>
          </a:p>
          <a:p>
            <a:r>
              <a:rPr lang="en-US" dirty="0"/>
              <a:t>Learn about the zone boundaries for IPv4 and IPv6 reverse DNS</a:t>
            </a:r>
          </a:p>
          <a:p>
            <a:r>
              <a:rPr lang="en-US" dirty="0"/>
              <a:t>Know how to resolve reverse DNS queries and understand the reverse DNS resolution hierarchy</a:t>
            </a:r>
          </a:p>
          <a:p>
            <a:endParaRPr lang="en-US" dirty="0"/>
          </a:p>
          <a:p>
            <a:r>
              <a:rPr lang="en-US" dirty="0"/>
              <a:t>This tutorial does not cover how to </a:t>
            </a:r>
            <a:r>
              <a:rPr lang="en-US" i="1" dirty="0"/>
              <a:t>delegate</a:t>
            </a:r>
            <a:r>
              <a:rPr lang="en-US" dirty="0"/>
              <a:t> reverse DNS authority to a name server for the IP address blocks you operate.  Each RIR publishes a really good “How-to Guide” that you can follow. This tutorial will, however, help you understand the principles behind how the RIRs manage reverse DNS.</a:t>
            </a:r>
          </a:p>
        </p:txBody>
      </p:sp>
    </p:spTree>
    <p:extLst>
      <p:ext uri="{BB962C8B-B14F-4D97-AF65-F5344CB8AC3E}">
        <p14:creationId xmlns:p14="http://schemas.microsoft.com/office/powerpoint/2010/main" val="768866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EACE3-D239-0146-80BC-34F435A7F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DNS Resolution: ARPA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6E77B-35D6-8745-AD65-AD61D3EDDAC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The reverse DNS TLD is in the </a:t>
            </a:r>
            <a:r>
              <a:rPr lang="en-US" b="1" dirty="0">
                <a:solidFill>
                  <a:srgbClr val="FF0000"/>
                </a:solidFill>
              </a:rPr>
              <a:t>.ARPA </a:t>
            </a:r>
            <a:r>
              <a:rPr lang="en-US" dirty="0"/>
              <a:t>TLD</a:t>
            </a:r>
          </a:p>
          <a:p>
            <a:r>
              <a:rPr lang="en-US" dirty="0"/>
              <a:t>It has an IPv4 version: </a:t>
            </a:r>
            <a:r>
              <a:rPr lang="en-US" b="1" dirty="0">
                <a:solidFill>
                  <a:srgbClr val="FF0000"/>
                </a:solidFill>
              </a:rPr>
              <a:t>in-</a:t>
            </a:r>
            <a:r>
              <a:rPr lang="en-US" b="1" dirty="0" err="1">
                <a:solidFill>
                  <a:srgbClr val="FF0000"/>
                </a:solidFill>
              </a:rPr>
              <a:t>addr.arpa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It has an IPv6 version: </a:t>
            </a:r>
            <a:r>
              <a:rPr lang="en-US" b="1" dirty="0">
                <a:solidFill>
                  <a:srgbClr val="FF0000"/>
                </a:solidFill>
              </a:rPr>
              <a:t>ip6.arpa</a:t>
            </a:r>
          </a:p>
          <a:p>
            <a:r>
              <a:rPr lang="en-US" dirty="0"/>
              <a:t>The reverse domain is appended to the IP address:</a:t>
            </a:r>
          </a:p>
          <a:p>
            <a:pPr lvl="1"/>
            <a:r>
              <a:rPr lang="en-US" dirty="0"/>
              <a:t>64.78.40.7.in-addr.arpa … right?</a:t>
            </a:r>
          </a:p>
          <a:p>
            <a:pPr lvl="1"/>
            <a:r>
              <a:rPr lang="en-US" dirty="0"/>
              <a:t>No!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7.40.78.64.in-addr.arpa.</a:t>
            </a:r>
          </a:p>
          <a:p>
            <a:pPr lvl="1"/>
            <a:r>
              <a:rPr lang="en-US" dirty="0"/>
              <a:t>But why???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902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3F929-9F02-6141-B203-5BCA26783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Because it’s Just Like Forward 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47C46-28A2-AE48-9A26-E9E4211C0D4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Forward DNS resolution goes from right to left:</a:t>
            </a:r>
          </a:p>
          <a:p>
            <a:pPr lvl="1">
              <a:buClr>
                <a:schemeClr val="tx1"/>
              </a:buClr>
            </a:pPr>
            <a:r>
              <a:rPr lang="en-US" b="1" dirty="0">
                <a:solidFill>
                  <a:srgbClr val="FF0000"/>
                </a:solidFill>
              </a:rPr>
              <a:t>www.example.com.</a:t>
            </a:r>
          </a:p>
          <a:p>
            <a:r>
              <a:rPr lang="en-US" dirty="0"/>
              <a:t>Conceptually, note that it is also going from least specific to more specific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/>
              <a:t>” encompasses the entire name space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</a:rPr>
              <a:t>.com</a:t>
            </a:r>
            <a:r>
              <a:rPr lang="en-US" dirty="0"/>
              <a:t> represents the entire .com TLD</a:t>
            </a:r>
          </a:p>
          <a:p>
            <a:pPr lvl="1">
              <a:buClr>
                <a:schemeClr val="tx1"/>
              </a:buClr>
            </a:pPr>
            <a:r>
              <a:rPr lang="en-US" dirty="0" err="1">
                <a:solidFill>
                  <a:srgbClr val="FF0000"/>
                </a:solidFill>
              </a:rPr>
              <a:t>example.com</a:t>
            </a:r>
            <a:r>
              <a:rPr lang="en-US" dirty="0"/>
              <a:t> covers the entire </a:t>
            </a:r>
            <a:r>
              <a:rPr lang="en-US" dirty="0">
                <a:solidFill>
                  <a:srgbClr val="FF0000"/>
                </a:solidFill>
              </a:rPr>
              <a:t>example</a:t>
            </a:r>
            <a:r>
              <a:rPr lang="en-US" dirty="0"/>
              <a:t> domain</a:t>
            </a:r>
          </a:p>
          <a:p>
            <a:pPr lvl="1">
              <a:buClr>
                <a:schemeClr val="tx1"/>
              </a:buClr>
            </a:pPr>
            <a:r>
              <a:rPr lang="en-US" dirty="0" err="1">
                <a:solidFill>
                  <a:srgbClr val="FF0000"/>
                </a:solidFill>
              </a:rPr>
              <a:t>www.example.com</a:t>
            </a:r>
            <a:r>
              <a:rPr lang="en-US" dirty="0"/>
              <a:t> is a specific host</a:t>
            </a:r>
          </a:p>
        </p:txBody>
      </p:sp>
    </p:spTree>
    <p:extLst>
      <p:ext uri="{BB962C8B-B14F-4D97-AF65-F5344CB8AC3E}">
        <p14:creationId xmlns:p14="http://schemas.microsoft.com/office/powerpoint/2010/main" val="4024936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51E6-ED14-C949-812B-3E7277D49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DNS from Least to Most Specific: IPv4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1E841-E821-D049-B64E-E0C99F2B04A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The least specific zone in an IPv4 name space is a </a:t>
            </a:r>
            <a:r>
              <a:rPr lang="en-US" b="1" dirty="0">
                <a:solidFill>
                  <a:srgbClr val="0070C0"/>
                </a:solidFill>
              </a:rPr>
              <a:t>/8 zone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64.in-addr.arpa </a:t>
            </a:r>
            <a:r>
              <a:rPr lang="en-US" dirty="0"/>
              <a:t>covers all reverse DNS zones for addresses in 64.0.0.0/8</a:t>
            </a:r>
          </a:p>
          <a:p>
            <a:pPr marL="344487"/>
            <a:r>
              <a:rPr lang="en-US" dirty="0"/>
              <a:t>The next least specific zone in an IPv4 name space is a </a:t>
            </a:r>
            <a:r>
              <a:rPr lang="en-US" b="1" dirty="0">
                <a:solidFill>
                  <a:srgbClr val="0070C0"/>
                </a:solidFill>
              </a:rPr>
              <a:t>/16 zone</a:t>
            </a:r>
            <a:r>
              <a:rPr lang="en-US" dirty="0"/>
              <a:t>:</a:t>
            </a:r>
          </a:p>
          <a:p>
            <a:pPr marL="458787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78.64.in-addr.arpa</a:t>
            </a:r>
            <a:r>
              <a:rPr lang="en-US" dirty="0"/>
              <a:t> covers all reverse DNS zones for addresses in 64.78.0.0/16</a:t>
            </a:r>
          </a:p>
          <a:p>
            <a:pPr marL="346074"/>
            <a:r>
              <a:rPr lang="en-US" dirty="0"/>
              <a:t>As expected, the next zone boundary in IPv4 is for the </a:t>
            </a:r>
            <a:r>
              <a:rPr lang="en-US" b="1" dirty="0">
                <a:solidFill>
                  <a:srgbClr val="0070C0"/>
                </a:solidFill>
              </a:rPr>
              <a:t>/24 zone</a:t>
            </a:r>
            <a:r>
              <a:rPr lang="en-US" dirty="0"/>
              <a:t>:</a:t>
            </a:r>
          </a:p>
          <a:p>
            <a:pPr marL="460374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40.78.64.in-addr.arpa</a:t>
            </a:r>
            <a:r>
              <a:rPr lang="en-US" dirty="0"/>
              <a:t> covers all reverse DNS zones for addresses in 64.78.40.0/24</a:t>
            </a:r>
          </a:p>
          <a:p>
            <a:pPr marL="460374" lvl="1" indent="0">
              <a:buNone/>
            </a:pPr>
            <a:endParaRPr lang="en-US" dirty="0"/>
          </a:p>
          <a:p>
            <a:pPr marL="4761" indent="0">
              <a:buNone/>
            </a:pPr>
            <a:r>
              <a:rPr lang="en-US" b="1" i="1" dirty="0"/>
              <a:t>By the way …</a:t>
            </a:r>
            <a:r>
              <a:rPr lang="en-US" b="1" dirty="0"/>
              <a:t> notice that we left out all leading .0 octets in our zone names</a:t>
            </a:r>
          </a:p>
          <a:p>
            <a:pPr marL="347661"/>
            <a:r>
              <a:rPr lang="en-US" dirty="0"/>
              <a:t>0.0.0.64.in-addr.arpa is incorrect</a:t>
            </a:r>
          </a:p>
          <a:p>
            <a:pPr marL="347661"/>
            <a:r>
              <a:rPr lang="en-US" dirty="0"/>
              <a:t>64.in-addr.arpa is correct</a:t>
            </a:r>
          </a:p>
        </p:txBody>
      </p:sp>
    </p:spTree>
    <p:extLst>
      <p:ext uri="{BB962C8B-B14F-4D97-AF65-F5344CB8AC3E}">
        <p14:creationId xmlns:p14="http://schemas.microsoft.com/office/powerpoint/2010/main" val="3885777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51E6-ED14-C949-812B-3E7277D49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Zone Boundaries in IPv6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1E841-E821-D049-B64E-E0C99F2B04A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In IPv6 reverse DNS, zone boundaries are defined on the </a:t>
            </a:r>
            <a:r>
              <a:rPr lang="en-US" i="1" dirty="0"/>
              <a:t>nibble boundary</a:t>
            </a:r>
            <a:endParaRPr lang="en-US" dirty="0"/>
          </a:p>
          <a:p>
            <a:pPr lvl="1"/>
            <a:r>
              <a:rPr lang="en-US" dirty="0"/>
              <a:t>In classical computer science, a “nibble” is any four-bit aggregation</a:t>
            </a:r>
          </a:p>
          <a:p>
            <a:pPr lvl="1"/>
            <a:r>
              <a:rPr lang="en-US" dirty="0"/>
              <a:t>IPv6 lends itself nicely to nibble boundaries, because it is represented as eight 16-bit quartets:</a:t>
            </a:r>
          </a:p>
          <a:p>
            <a:pPr marL="914400" lvl="2" indent="0">
              <a:buNone/>
            </a:pPr>
            <a:r>
              <a:rPr lang="en-US" dirty="0"/>
              <a:t>_ _ _ _: _ _ _ _: _ _ _ _: _ _ _ _: _ _ _ _: _ _ _ _: _ _ _ _: _ _ _ _</a:t>
            </a:r>
          </a:p>
          <a:p>
            <a:pPr lvl="1"/>
            <a:r>
              <a:rPr lang="en-US" dirty="0"/>
              <a:t>Each underscore represents 4-bits:</a:t>
            </a:r>
          </a:p>
          <a:p>
            <a:pPr marL="914400" lvl="2" indent="0">
              <a:buNone/>
            </a:pPr>
            <a:r>
              <a:rPr lang="en-US" dirty="0"/>
              <a:t>2 0 0 1: D B 8 0: 0 0 0 0: 0 0 0 0: 0 0 0 0: 0 0 0 0: 0 0 0 0: 0 0 0 0</a:t>
            </a:r>
          </a:p>
          <a:p>
            <a:pPr lvl="1"/>
            <a:r>
              <a:rPr lang="en-US" dirty="0"/>
              <a:t>Each number, therefore, is a nibble boundary, so each number signifies a zone boundary for reverse DNS</a:t>
            </a:r>
          </a:p>
          <a:p>
            <a:pPr lvl="1"/>
            <a:r>
              <a:rPr lang="en-US" dirty="0"/>
              <a:t>Similar to IPv4, we reverse the numbers when defining reverse DNS zones. </a:t>
            </a:r>
          </a:p>
          <a:p>
            <a:pPr marL="914400" lvl="2" indent="0">
              <a:buNone/>
            </a:pPr>
            <a:r>
              <a:rPr lang="en-US" b="1" dirty="0">
                <a:solidFill>
                  <a:srgbClr val="FF0000"/>
                </a:solidFill>
              </a:rPr>
              <a:t>0.8.b.d.1.0.0.2.ip6.arpa </a:t>
            </a:r>
            <a:r>
              <a:rPr lang="en-US" dirty="0"/>
              <a:t>is the reverse zone for 2001:db8::/32</a:t>
            </a:r>
          </a:p>
          <a:p>
            <a:r>
              <a:rPr lang="en-US" dirty="0"/>
              <a:t>Leading zeros are important, because the reverse zone’s domain must mathematically match the number of bits it represents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11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51E6-ED14-C949-812B-3E7277D49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Reverse DNS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1E841-E821-D049-B64E-E0C99F2B04A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Under the current allocation practices agreed upon by IANA and the RIRs, the IANA delegates /12 blocks to each RIR as needed</a:t>
            </a:r>
          </a:p>
          <a:p>
            <a:r>
              <a:rPr lang="en-US" dirty="0"/>
              <a:t>In 2006, IANA delegated 2400::/12 for APNIC to issue to its customers</a:t>
            </a:r>
          </a:p>
          <a:p>
            <a:r>
              <a:rPr lang="en-US" dirty="0"/>
              <a:t>APNIC is therefore responsible for the delegation of reverse DNS at the </a:t>
            </a:r>
            <a:r>
              <a:rPr lang="en-US" b="1" dirty="0">
                <a:solidFill>
                  <a:srgbClr val="0070C0"/>
                </a:solidFill>
              </a:rPr>
              <a:t>/12 boundary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0.4.2.ip6.arpa </a:t>
            </a:r>
            <a:r>
              <a:rPr lang="en-US" dirty="0"/>
              <a:t>covers all reverse DNS zones for addresses in 2400::/12</a:t>
            </a:r>
          </a:p>
          <a:p>
            <a:pPr marL="344487"/>
            <a:r>
              <a:rPr lang="en-US" dirty="0"/>
              <a:t>APNIC often issues /32s to customers</a:t>
            </a:r>
          </a:p>
          <a:p>
            <a:pPr marL="344487"/>
            <a:r>
              <a:rPr lang="en-US" dirty="0"/>
              <a:t>A customer is delegated reverse DNS at the </a:t>
            </a:r>
            <a:r>
              <a:rPr lang="en-US" b="1" dirty="0">
                <a:solidFill>
                  <a:srgbClr val="0070C0"/>
                </a:solidFill>
              </a:rPr>
              <a:t>/32 boundary</a:t>
            </a:r>
            <a:r>
              <a:rPr lang="en-US" dirty="0"/>
              <a:t>:</a:t>
            </a:r>
          </a:p>
          <a:p>
            <a:pPr marL="458787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0.8.b.7.0.0.4.2.ip6.arpa </a:t>
            </a:r>
            <a:r>
              <a:rPr lang="en-US" dirty="0"/>
              <a:t>covers all reverse DNS zones for addresses in 2400:7b8::/32</a:t>
            </a:r>
          </a:p>
        </p:txBody>
      </p:sp>
    </p:spTree>
    <p:extLst>
      <p:ext uri="{BB962C8B-B14F-4D97-AF65-F5344CB8AC3E}">
        <p14:creationId xmlns:p14="http://schemas.microsoft.com/office/powerpoint/2010/main" val="865564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7266B-0B47-3F4E-B495-166FEB744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DNS Resolution: the PTR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4479E-CF9C-A844-A030-19EA6E1E35C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When discussing forward DNS, we were resolving A records and AAAA records, which resolve a domain name to an IP address</a:t>
            </a:r>
          </a:p>
          <a:p>
            <a:r>
              <a:rPr lang="en-US" dirty="0"/>
              <a:t>In reverse DNS, the RR type is PTR:</a:t>
            </a:r>
          </a:p>
          <a:p>
            <a:pPr lvl="1"/>
            <a:r>
              <a:rPr lang="en-US" dirty="0"/>
              <a:t>“Pointer” record</a:t>
            </a:r>
          </a:p>
          <a:p>
            <a:pPr lvl="1"/>
            <a:r>
              <a:rPr lang="en-US" dirty="0"/>
              <a:t>Resolves a domain name that ends in in-</a:t>
            </a:r>
            <a:r>
              <a:rPr lang="en-US" dirty="0" err="1"/>
              <a:t>addr.arpa</a:t>
            </a:r>
            <a:r>
              <a:rPr lang="en-US" dirty="0"/>
              <a:t> or ip6.arpa that represents an IP address into a fully-qualified domain name</a:t>
            </a:r>
          </a:p>
          <a:p>
            <a:pPr lvl="1"/>
            <a:r>
              <a:rPr lang="en-US" dirty="0"/>
              <a:t>(It requires a FQDN, so the trailing dot is necessary in the zone file!)</a:t>
            </a:r>
          </a:p>
        </p:txBody>
      </p:sp>
    </p:spTree>
    <p:extLst>
      <p:ext uri="{BB962C8B-B14F-4D97-AF65-F5344CB8AC3E}">
        <p14:creationId xmlns:p14="http://schemas.microsoft.com/office/powerpoint/2010/main" val="1494487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A0B32-4FB4-CD44-8754-6868C04DE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Back to Our Mail Server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DD241-26D5-5941-9974-507854F82CE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2800" y="977463"/>
            <a:ext cx="10543117" cy="5064564"/>
          </a:xfrm>
        </p:spPr>
        <p:txBody>
          <a:bodyPr/>
          <a:lstStyle/>
          <a:p>
            <a:r>
              <a:rPr lang="en-US" dirty="0"/>
              <a:t>ICANN’s mail server is </a:t>
            </a:r>
            <a:r>
              <a:rPr lang="en-US" b="1" dirty="0">
                <a:solidFill>
                  <a:srgbClr val="FF0000"/>
                </a:solidFill>
              </a:rPr>
              <a:t>out.west.pexch112.icann.org </a:t>
            </a:r>
            <a:r>
              <a:rPr lang="en-US" dirty="0"/>
              <a:t>and it is hosted on two IP addresses:</a:t>
            </a:r>
          </a:p>
          <a:p>
            <a:pPr lvl="1"/>
            <a:r>
              <a:rPr lang="en-US" dirty="0"/>
              <a:t>64.78.40.7</a:t>
            </a:r>
          </a:p>
          <a:p>
            <a:pPr lvl="1"/>
            <a:r>
              <a:rPr lang="en-US" dirty="0"/>
              <a:t>64.78.40.10</a:t>
            </a:r>
          </a:p>
          <a:p>
            <a:r>
              <a:rPr lang="en-US" dirty="0"/>
              <a:t>We have to query ”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/>
              <a:t>”</a:t>
            </a:r>
          </a:p>
          <a:p>
            <a:r>
              <a:rPr lang="en-US" dirty="0"/>
              <a:t>We have to query “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 err="1">
                <a:solidFill>
                  <a:srgbClr val="FF0000"/>
                </a:solidFill>
              </a:rPr>
              <a:t>arpa</a:t>
            </a:r>
            <a:r>
              <a:rPr lang="en-US" dirty="0"/>
              <a:t>”</a:t>
            </a:r>
          </a:p>
          <a:p>
            <a:r>
              <a:rPr lang="en-US" dirty="0"/>
              <a:t>We have to query “</a:t>
            </a:r>
            <a:r>
              <a:rPr lang="en-US" dirty="0">
                <a:solidFill>
                  <a:srgbClr val="FF0000"/>
                </a:solidFill>
              </a:rPr>
              <a:t>in-</a:t>
            </a:r>
            <a:r>
              <a:rPr lang="en-US" dirty="0" err="1">
                <a:solidFill>
                  <a:srgbClr val="FF0000"/>
                </a:solidFill>
              </a:rPr>
              <a:t>addr.arpa</a:t>
            </a:r>
            <a:r>
              <a:rPr lang="en-US" dirty="0"/>
              <a:t>”</a:t>
            </a:r>
          </a:p>
          <a:p>
            <a:r>
              <a:rPr lang="en-US" dirty="0"/>
              <a:t>We have to query “</a:t>
            </a:r>
            <a:r>
              <a:rPr lang="en-US" dirty="0">
                <a:solidFill>
                  <a:srgbClr val="FF0000"/>
                </a:solidFill>
              </a:rPr>
              <a:t>64.in-addr.arpa</a:t>
            </a:r>
            <a:r>
              <a:rPr lang="en-US" dirty="0"/>
              <a:t>”</a:t>
            </a:r>
          </a:p>
          <a:p>
            <a:r>
              <a:rPr lang="en-US" dirty="0"/>
              <a:t>We have to query “</a:t>
            </a:r>
            <a:r>
              <a:rPr lang="en-US" dirty="0">
                <a:solidFill>
                  <a:srgbClr val="FF0000"/>
                </a:solidFill>
              </a:rPr>
              <a:t>78.64.in-addr.arpa</a:t>
            </a:r>
            <a:r>
              <a:rPr lang="en-US" dirty="0">
                <a:solidFill>
                  <a:schemeClr val="tx1"/>
                </a:solidFill>
              </a:rPr>
              <a:t>”</a:t>
            </a:r>
          </a:p>
          <a:p>
            <a:r>
              <a:rPr lang="en-US" dirty="0"/>
              <a:t>We have to query “</a:t>
            </a:r>
            <a:r>
              <a:rPr lang="en-US" dirty="0">
                <a:solidFill>
                  <a:srgbClr val="FF0000"/>
                </a:solidFill>
              </a:rPr>
              <a:t>40.78.64.in-addr.arpa</a:t>
            </a:r>
            <a:r>
              <a:rPr lang="en-US" dirty="0"/>
              <a:t>”</a:t>
            </a:r>
          </a:p>
          <a:p>
            <a:r>
              <a:rPr lang="en-US" dirty="0"/>
              <a:t>We have to query “</a:t>
            </a:r>
            <a:r>
              <a:rPr lang="en-US" dirty="0">
                <a:solidFill>
                  <a:srgbClr val="FF0000"/>
                </a:solidFill>
              </a:rPr>
              <a:t>7.40.78.64.in-addr.arpa</a:t>
            </a:r>
            <a:r>
              <a:rPr lang="en-US" dirty="0"/>
              <a:t>” or “</a:t>
            </a:r>
            <a:r>
              <a:rPr lang="en-US" dirty="0">
                <a:solidFill>
                  <a:srgbClr val="FF0000"/>
                </a:solidFill>
              </a:rPr>
              <a:t>10.40.78.64.in-addr.arpa</a:t>
            </a:r>
            <a:r>
              <a:rPr lang="en-US" dirty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663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A0B32-4FB4-CD44-8754-6868C04DE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Back to Our Mail Server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DD241-26D5-5941-9974-507854F82CE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2800" y="977461"/>
            <a:ext cx="10543117" cy="5064565"/>
          </a:xfrm>
        </p:spPr>
        <p:txBody>
          <a:bodyPr/>
          <a:lstStyle/>
          <a:p>
            <a:r>
              <a:rPr lang="en-US" dirty="0"/>
              <a:t>ICANN’s mail server is </a:t>
            </a:r>
            <a:r>
              <a:rPr lang="en-US" b="1" dirty="0">
                <a:solidFill>
                  <a:srgbClr val="FF0000"/>
                </a:solidFill>
              </a:rPr>
              <a:t>out.west.pexch112.icann.org </a:t>
            </a:r>
            <a:r>
              <a:rPr lang="en-US" dirty="0"/>
              <a:t>and it is hosted on two IP addresses:</a:t>
            </a:r>
          </a:p>
          <a:p>
            <a:pPr lvl="1"/>
            <a:r>
              <a:rPr lang="en-US" dirty="0"/>
              <a:t>64.78.40.7</a:t>
            </a:r>
          </a:p>
          <a:p>
            <a:pPr lvl="1"/>
            <a:r>
              <a:rPr lang="en-US" dirty="0"/>
              <a:t>64.78.40.10</a:t>
            </a:r>
          </a:p>
          <a:p>
            <a:r>
              <a:rPr lang="en-US" dirty="0"/>
              <a:t>We have to query ”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/>
              <a:t>”</a:t>
            </a:r>
          </a:p>
          <a:p>
            <a:r>
              <a:rPr lang="en-US" dirty="0"/>
              <a:t>We have to query “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 err="1">
                <a:solidFill>
                  <a:srgbClr val="FF0000"/>
                </a:solidFill>
              </a:rPr>
              <a:t>arpa</a:t>
            </a:r>
            <a:r>
              <a:rPr lang="en-US" dirty="0"/>
              <a:t>” </a:t>
            </a:r>
            <a:r>
              <a:rPr lang="en-US" dirty="0">
                <a:sym typeface="Wingdings" pitchFamily="2" charset="2"/>
              </a:rPr>
              <a:t> not true</a:t>
            </a:r>
            <a:endParaRPr lang="en-US" dirty="0"/>
          </a:p>
          <a:p>
            <a:r>
              <a:rPr lang="en-US" dirty="0"/>
              <a:t>We have to query “</a:t>
            </a:r>
            <a:r>
              <a:rPr lang="en-US" dirty="0">
                <a:solidFill>
                  <a:srgbClr val="FF0000"/>
                </a:solidFill>
              </a:rPr>
              <a:t>in-</a:t>
            </a:r>
            <a:r>
              <a:rPr lang="en-US" dirty="0" err="1">
                <a:solidFill>
                  <a:srgbClr val="FF0000"/>
                </a:solidFill>
              </a:rPr>
              <a:t>addr.arpa</a:t>
            </a:r>
            <a:r>
              <a:rPr lang="en-US" dirty="0"/>
              <a:t>”</a:t>
            </a:r>
          </a:p>
          <a:p>
            <a:r>
              <a:rPr lang="en-US" dirty="0"/>
              <a:t>We have to query “</a:t>
            </a:r>
            <a:r>
              <a:rPr lang="en-US" dirty="0">
                <a:solidFill>
                  <a:srgbClr val="FF0000"/>
                </a:solidFill>
              </a:rPr>
              <a:t>64.in-addr.arpa</a:t>
            </a:r>
            <a:r>
              <a:rPr lang="en-US" dirty="0"/>
              <a:t>”</a:t>
            </a:r>
          </a:p>
          <a:p>
            <a:r>
              <a:rPr lang="en-US" dirty="0"/>
              <a:t>We have to query “</a:t>
            </a:r>
            <a:r>
              <a:rPr lang="en-US" dirty="0">
                <a:solidFill>
                  <a:srgbClr val="FF0000"/>
                </a:solidFill>
              </a:rPr>
              <a:t>78.64.in-addr.arpa</a:t>
            </a:r>
            <a:r>
              <a:rPr lang="en-US" dirty="0"/>
              <a:t>” </a:t>
            </a:r>
            <a:r>
              <a:rPr lang="en-US" dirty="0">
                <a:sym typeface="Wingdings" pitchFamily="2" charset="2"/>
              </a:rPr>
              <a:t> not true </a:t>
            </a:r>
            <a:endParaRPr lang="en-US" dirty="0"/>
          </a:p>
          <a:p>
            <a:r>
              <a:rPr lang="en-US" dirty="0"/>
              <a:t>We have to query “</a:t>
            </a:r>
            <a:r>
              <a:rPr lang="en-US" dirty="0">
                <a:solidFill>
                  <a:srgbClr val="FF0000"/>
                </a:solidFill>
              </a:rPr>
              <a:t>40.78.64.in-addr.arpa</a:t>
            </a:r>
            <a:r>
              <a:rPr lang="en-US" dirty="0"/>
              <a:t>”</a:t>
            </a:r>
          </a:p>
          <a:p>
            <a:r>
              <a:rPr lang="en-US" dirty="0"/>
              <a:t>We have to query “</a:t>
            </a:r>
            <a:r>
              <a:rPr lang="en-US" dirty="0">
                <a:solidFill>
                  <a:srgbClr val="FF0000"/>
                </a:solidFill>
              </a:rPr>
              <a:t>7.40.78.64.in-addr.arpa</a:t>
            </a:r>
            <a:r>
              <a:rPr lang="en-US" dirty="0"/>
              <a:t>” or “</a:t>
            </a:r>
            <a:r>
              <a:rPr lang="en-US" dirty="0">
                <a:solidFill>
                  <a:srgbClr val="FF0000"/>
                </a:solidFill>
              </a:rPr>
              <a:t>10.40.78.64.in-addr.arpa</a:t>
            </a:r>
            <a:r>
              <a:rPr lang="en-US" dirty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21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EA45F-20B8-6044-927C-C921E10EE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Root Zone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2409E-F8DB-744A-A05E-EA6EC8716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705" y="1450427"/>
            <a:ext cx="4202959" cy="45189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14C7878-C4B6-724F-80FA-74C443318360}"/>
              </a:ext>
            </a:extLst>
          </p:cNvPr>
          <p:cNvSpPr txBox="1">
            <a:spLocks/>
          </p:cNvSpPr>
          <p:nvPr/>
        </p:nvSpPr>
        <p:spPr>
          <a:xfrm>
            <a:off x="262759" y="860732"/>
            <a:ext cx="11561379" cy="450663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2800" b="1" i="0" kern="1200" baseline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srgbClr val="00B050"/>
                </a:solidFill>
              </a:rPr>
              <a:t>$ dig +</a:t>
            </a:r>
            <a:r>
              <a:rPr lang="en-US" dirty="0" err="1">
                <a:solidFill>
                  <a:srgbClr val="00B050"/>
                </a:solidFill>
              </a:rPr>
              <a:t>norecurse</a:t>
            </a:r>
            <a:r>
              <a:rPr lang="en-US" dirty="0">
                <a:solidFill>
                  <a:srgbClr val="00B050"/>
                </a:solidFill>
              </a:rPr>
              <a:t> @</a:t>
            </a:r>
            <a:r>
              <a:rPr lang="en-US" dirty="0" err="1">
                <a:solidFill>
                  <a:srgbClr val="00B050"/>
                </a:solidFill>
              </a:rPr>
              <a:t>L.root-servers.net</a:t>
            </a:r>
            <a:r>
              <a:rPr lang="en-US" dirty="0">
                <a:solidFill>
                  <a:srgbClr val="00B050"/>
                </a:solidFill>
              </a:rPr>
              <a:t> . ns </a:t>
            </a:r>
          </a:p>
        </p:txBody>
      </p:sp>
    </p:spTree>
    <p:extLst>
      <p:ext uri="{BB962C8B-B14F-4D97-AF65-F5344CB8AC3E}">
        <p14:creationId xmlns:p14="http://schemas.microsoft.com/office/powerpoint/2010/main" val="3663535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21028-EC45-CA4D-8B30-0B74F6C71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in-</a:t>
            </a:r>
            <a:r>
              <a:rPr lang="en-US" dirty="0" err="1"/>
              <a:t>addr.arpa</a:t>
            </a:r>
            <a:r>
              <a:rPr lang="en-US" dirty="0"/>
              <a:t> Domain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2EDD1D-44F4-A641-BA47-0D111B7E2D8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870994" y="1831975"/>
            <a:ext cx="6426200" cy="38481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5D7425A-86DA-2A48-BDD7-970F581969A8}"/>
              </a:ext>
            </a:extLst>
          </p:cNvPr>
          <p:cNvSpPr txBox="1">
            <a:spLocks/>
          </p:cNvSpPr>
          <p:nvPr/>
        </p:nvSpPr>
        <p:spPr>
          <a:xfrm>
            <a:off x="420624" y="860732"/>
            <a:ext cx="10805055" cy="450663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2800" b="1" i="0" kern="1200" baseline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srgbClr val="00B050"/>
                </a:solidFill>
              </a:rPr>
              <a:t>$ dig +</a:t>
            </a:r>
            <a:r>
              <a:rPr lang="en-US" dirty="0" err="1">
                <a:solidFill>
                  <a:srgbClr val="00B050"/>
                </a:solidFill>
              </a:rPr>
              <a:t>norecurse</a:t>
            </a:r>
            <a:r>
              <a:rPr lang="en-US" dirty="0">
                <a:solidFill>
                  <a:srgbClr val="00B050"/>
                </a:solidFill>
              </a:rPr>
              <a:t> @</a:t>
            </a:r>
            <a:r>
              <a:rPr lang="en-US" dirty="0" err="1">
                <a:solidFill>
                  <a:srgbClr val="00B050"/>
                </a:solidFill>
              </a:rPr>
              <a:t>L.root-servers.net</a:t>
            </a:r>
            <a:r>
              <a:rPr lang="en-US" dirty="0">
                <a:solidFill>
                  <a:srgbClr val="00B050"/>
                </a:solidFill>
              </a:rPr>
              <a:t> in-</a:t>
            </a:r>
            <a:r>
              <a:rPr lang="en-US" dirty="0" err="1">
                <a:solidFill>
                  <a:srgbClr val="00B050"/>
                </a:solidFill>
              </a:rPr>
              <a:t>addr.arpa</a:t>
            </a:r>
            <a:r>
              <a:rPr lang="en-US" dirty="0">
                <a:solidFill>
                  <a:srgbClr val="00B050"/>
                </a:solidFill>
              </a:rPr>
              <a:t> ns</a:t>
            </a:r>
          </a:p>
        </p:txBody>
      </p:sp>
    </p:spTree>
    <p:extLst>
      <p:ext uri="{BB962C8B-B14F-4D97-AF65-F5344CB8AC3E}">
        <p14:creationId xmlns:p14="http://schemas.microsoft.com/office/powerpoint/2010/main" val="29679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392728" y="1299014"/>
            <a:ext cx="3383280" cy="217525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71789" y="1299014"/>
            <a:ext cx="3383599" cy="2175252"/>
          </a:xfrm>
          <a:prstGeom prst="rect">
            <a:avLst/>
          </a:prstGeom>
          <a:solidFill>
            <a:schemeClr val="accent4">
              <a:alpha val="63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92728" y="1299014"/>
            <a:ext cx="3383280" cy="87588"/>
          </a:xfrm>
          <a:prstGeom prst="rect">
            <a:avLst/>
          </a:prstGeom>
          <a:solidFill>
            <a:srgbClr val="14535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71789" y="1299014"/>
            <a:ext cx="3383599" cy="87588"/>
          </a:xfrm>
          <a:prstGeom prst="rect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10051" y="3654920"/>
            <a:ext cx="3386028" cy="217525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92728" y="3681668"/>
            <a:ext cx="3383280" cy="2175252"/>
          </a:xfrm>
          <a:prstGeom prst="rect">
            <a:avLst/>
          </a:prstGeom>
          <a:solidFill>
            <a:schemeClr val="accent2">
              <a:alpha val="86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10051" y="3654920"/>
            <a:ext cx="3386028" cy="87588"/>
          </a:xfrm>
          <a:prstGeom prst="rect">
            <a:avLst/>
          </a:prstGeom>
          <a:solidFill>
            <a:srgbClr val="AC4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392728" y="3681668"/>
            <a:ext cx="3383280" cy="875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5834896" y="1501265"/>
            <a:ext cx="498944" cy="4989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9414116" y="1501265"/>
            <a:ext cx="498944" cy="49894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5834896" y="3895123"/>
            <a:ext cx="498944" cy="498944"/>
          </a:xfrm>
          <a:prstGeom prst="ellipse">
            <a:avLst/>
          </a:prstGeom>
          <a:solidFill>
            <a:srgbClr val="0A32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2253593" y="3868375"/>
            <a:ext cx="498944" cy="498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2254967" y="1510650"/>
            <a:ext cx="498944" cy="49894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2799" y="1299014"/>
            <a:ext cx="3383280" cy="2175252"/>
          </a:xfrm>
          <a:prstGeom prst="rect">
            <a:avLst/>
          </a:prstGeom>
          <a:solidFill>
            <a:schemeClr val="tx2">
              <a:alpha val="72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E4B91"/>
              </a:highlight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2799" y="1299014"/>
            <a:ext cx="3383280" cy="87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26174" y="1982152"/>
            <a:ext cx="2770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Introduction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98947" y="1982152"/>
            <a:ext cx="2770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Resolving DNS Queries: Important Concepts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278037" y="1982152"/>
            <a:ext cx="2771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Resolving Reverse DNS Queries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16519" y="4338058"/>
            <a:ext cx="277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More About 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Zone Delegations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698947" y="4364806"/>
            <a:ext cx="2770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Some Closing Thoughts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278037" y="4364806"/>
            <a:ext cx="2771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Here’s a place to introduce your sixth agenda item from your talk.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4539" y="1519144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14468" y="1508195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93688" y="1508195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33165" y="3884014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14468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Agenda</a:t>
            </a:r>
          </a:p>
        </p:txBody>
      </p:sp>
    </p:spTree>
    <p:extLst>
      <p:ext uri="{BB962C8B-B14F-4D97-AF65-F5344CB8AC3E}">
        <p14:creationId xmlns:p14="http://schemas.microsoft.com/office/powerpoint/2010/main" val="2681658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E6CE-7C93-EE4E-BF72-B2B34A941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64.in-addr.arpa Domain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738681-F9A2-DA42-B0F4-D326E90E107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788444" y="2443765"/>
            <a:ext cx="6591300" cy="26035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1444B6D-146F-C44A-9C09-38E5FE49EE69}"/>
              </a:ext>
            </a:extLst>
          </p:cNvPr>
          <p:cNvSpPr txBox="1">
            <a:spLocks/>
          </p:cNvSpPr>
          <p:nvPr/>
        </p:nvSpPr>
        <p:spPr>
          <a:xfrm>
            <a:off x="420624" y="860732"/>
            <a:ext cx="11414024" cy="450663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2800" b="1" i="0" kern="1200" baseline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srgbClr val="00B050"/>
                </a:solidFill>
              </a:rPr>
              <a:t>$ dig +</a:t>
            </a:r>
            <a:r>
              <a:rPr lang="en-US" dirty="0" err="1">
                <a:solidFill>
                  <a:srgbClr val="00B050"/>
                </a:solidFill>
              </a:rPr>
              <a:t>norecurse</a:t>
            </a:r>
            <a:r>
              <a:rPr lang="en-US" dirty="0">
                <a:solidFill>
                  <a:srgbClr val="00B050"/>
                </a:solidFill>
              </a:rPr>
              <a:t> @</a:t>
            </a:r>
            <a:r>
              <a:rPr lang="en-US" dirty="0" err="1">
                <a:solidFill>
                  <a:srgbClr val="00B050"/>
                </a:solidFill>
              </a:rPr>
              <a:t>a.in-addr-arpa-servers.arpa</a:t>
            </a:r>
            <a:r>
              <a:rPr lang="en-US" dirty="0">
                <a:solidFill>
                  <a:srgbClr val="00B050"/>
                </a:solidFill>
              </a:rPr>
              <a:t> 64.in-addr.arpa ns</a:t>
            </a:r>
          </a:p>
        </p:txBody>
      </p:sp>
    </p:spTree>
    <p:extLst>
      <p:ext uri="{BB962C8B-B14F-4D97-AF65-F5344CB8AC3E}">
        <p14:creationId xmlns:p14="http://schemas.microsoft.com/office/powerpoint/2010/main" val="701347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2934B-E4D3-234E-8A98-3AEAFA91E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6180"/>
            <a:ext cx="11098714" cy="450663"/>
          </a:xfrm>
        </p:spPr>
        <p:txBody>
          <a:bodyPr/>
          <a:lstStyle/>
          <a:p>
            <a:r>
              <a:rPr lang="en-US" dirty="0"/>
              <a:t>The 40.78.64.in-addr.arpa Domain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3D9A58-CCE6-1A4A-BD97-EE8DFCBC96B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782094" y="3013075"/>
            <a:ext cx="6604000" cy="14859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1901163-F5F9-1F44-91CB-1B72F7A60D94}"/>
              </a:ext>
            </a:extLst>
          </p:cNvPr>
          <p:cNvSpPr txBox="1">
            <a:spLocks/>
          </p:cNvSpPr>
          <p:nvPr/>
        </p:nvSpPr>
        <p:spPr>
          <a:xfrm>
            <a:off x="420624" y="860732"/>
            <a:ext cx="10805055" cy="450663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2800" b="1" i="0" kern="1200" baseline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srgbClr val="00B050"/>
                </a:solidFill>
              </a:rPr>
              <a:t>$ dig +</a:t>
            </a:r>
            <a:r>
              <a:rPr lang="en-US" dirty="0" err="1">
                <a:solidFill>
                  <a:srgbClr val="00B050"/>
                </a:solidFill>
              </a:rPr>
              <a:t>norecurse</a:t>
            </a:r>
            <a:r>
              <a:rPr lang="en-US" dirty="0">
                <a:solidFill>
                  <a:srgbClr val="00B050"/>
                </a:solidFill>
              </a:rPr>
              <a:t> @</a:t>
            </a:r>
            <a:r>
              <a:rPr lang="en-US" dirty="0" err="1">
                <a:solidFill>
                  <a:srgbClr val="00B050"/>
                </a:solidFill>
              </a:rPr>
              <a:t>U.arin.net</a:t>
            </a:r>
            <a:r>
              <a:rPr lang="en-US" dirty="0">
                <a:solidFill>
                  <a:srgbClr val="00B050"/>
                </a:solidFill>
              </a:rPr>
              <a:t> 40.78.64.in-addr.arpa ns</a:t>
            </a:r>
          </a:p>
        </p:txBody>
      </p:sp>
    </p:spTree>
    <p:extLst>
      <p:ext uri="{BB962C8B-B14F-4D97-AF65-F5344CB8AC3E}">
        <p14:creationId xmlns:p14="http://schemas.microsoft.com/office/powerpoint/2010/main" val="945242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7CE5-73BC-6D45-8701-03B0DCB1C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PTR Response for Our Mail Relay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E14E83-E5C5-9E44-A869-82419BEB8E3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553494" y="2816225"/>
            <a:ext cx="7061200" cy="18796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C1BCEB9-CBF5-C044-989A-753224EB2615}"/>
              </a:ext>
            </a:extLst>
          </p:cNvPr>
          <p:cNvSpPr txBox="1">
            <a:spLocks/>
          </p:cNvSpPr>
          <p:nvPr/>
        </p:nvSpPr>
        <p:spPr>
          <a:xfrm>
            <a:off x="420624" y="860732"/>
            <a:ext cx="11414024" cy="450663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2800" b="1" i="0" kern="1200" baseline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srgbClr val="00B050"/>
                </a:solidFill>
              </a:rPr>
              <a:t>$ dig +</a:t>
            </a:r>
            <a:r>
              <a:rPr lang="en-US" dirty="0" err="1">
                <a:solidFill>
                  <a:srgbClr val="00B050"/>
                </a:solidFill>
              </a:rPr>
              <a:t>norecurse</a:t>
            </a:r>
            <a:r>
              <a:rPr lang="en-US" dirty="0">
                <a:solidFill>
                  <a:srgbClr val="00B050"/>
                </a:solidFill>
              </a:rPr>
              <a:t> @ns2.intermedia.net 7.40.78.64.in-addr.arpa PTR</a:t>
            </a:r>
          </a:p>
        </p:txBody>
      </p:sp>
    </p:spTree>
    <p:extLst>
      <p:ext uri="{BB962C8B-B14F-4D97-AF65-F5344CB8AC3E}">
        <p14:creationId xmlns:p14="http://schemas.microsoft.com/office/powerpoint/2010/main" val="38711552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ABDCF-034A-BB4B-B2E8-54788AB97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Zone Delegations</a:t>
            </a:r>
          </a:p>
        </p:txBody>
      </p:sp>
    </p:spTree>
    <p:extLst>
      <p:ext uri="{BB962C8B-B14F-4D97-AF65-F5344CB8AC3E}">
        <p14:creationId xmlns:p14="http://schemas.microsoft.com/office/powerpoint/2010/main" val="10680448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FE8A9-4B17-A945-A8BC-E609E5A53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Delegations and Your RIR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87106-E77E-C74B-A48B-2B367343B97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Reminder:</a:t>
            </a:r>
          </a:p>
          <a:p>
            <a:r>
              <a:rPr lang="en-US" dirty="0"/>
              <a:t>In IPv4, zones are delegated at either the /8, the /16, or the /24 boundary</a:t>
            </a:r>
          </a:p>
          <a:p>
            <a:r>
              <a:rPr lang="en-US" dirty="0"/>
              <a:t>In IPv6, zones are delegated on the nibble boundary</a:t>
            </a:r>
          </a:p>
        </p:txBody>
      </p:sp>
    </p:spTree>
    <p:extLst>
      <p:ext uri="{BB962C8B-B14F-4D97-AF65-F5344CB8AC3E}">
        <p14:creationId xmlns:p14="http://schemas.microsoft.com/office/powerpoint/2010/main" val="16892078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A2259-D136-3440-BA65-284332ED3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are the Registrant of a /24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B302A-5D52-1F42-AD0C-8512CD44016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If you have a /24, you configure a reverse domain in your zone files for the /24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4516E0-01E4-0B44-AA3E-42C69A251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0" y="2320378"/>
            <a:ext cx="7035800" cy="26797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6485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A2259-D136-3440-BA65-284332ED3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are the Registrant of a /20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B302A-5D52-1F42-AD0C-8512CD44016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If you have a /20, you configure sixteen reverse domains – one for each /24 - in your zone files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4516E0-01E4-0B44-AA3E-42C69A251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2" y="1942175"/>
            <a:ext cx="2182648" cy="8312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281844-DB7F-314F-B1A6-4C056A2EE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2" y="2898011"/>
            <a:ext cx="2182648" cy="8312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8D6D7E-2438-3B49-A267-D0CC1B887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651" y="1942175"/>
            <a:ext cx="2182648" cy="8312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2968AB-3C92-324E-B19F-6A0D217FC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651" y="2898011"/>
            <a:ext cx="2182648" cy="8312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4DB021-7043-0C46-A114-B9AECD23B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900" y="1942175"/>
            <a:ext cx="2182648" cy="8312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CD5454-A1B1-EF4E-9DF9-E4E520B7D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900" y="2898011"/>
            <a:ext cx="2182648" cy="8312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034086-00A7-B44C-874A-8BC8BC515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3149" y="1942175"/>
            <a:ext cx="2182648" cy="8312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EB7DC3-D061-6647-BCC7-85773F7B2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3149" y="2898011"/>
            <a:ext cx="2182648" cy="8312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3AC3EB-8970-2841-A80E-60DC92028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2" y="3871381"/>
            <a:ext cx="2182648" cy="8312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343669-C5C3-344A-A445-2C7491D5D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2" y="4844751"/>
            <a:ext cx="2182648" cy="8312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4D8B3A-3DEF-FC40-AB78-C92793E71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651" y="3871381"/>
            <a:ext cx="2182648" cy="8312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21C4C5-AF1E-7F4E-9E9A-022A6CB0F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651" y="4844751"/>
            <a:ext cx="2182648" cy="8312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C62727-C164-7941-AD17-1F083B6F7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900" y="3871381"/>
            <a:ext cx="2182648" cy="8312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249F69-43FB-BC41-904A-57736D2DC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900" y="4844751"/>
            <a:ext cx="2182648" cy="8312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51B38E3-A558-6E43-8C06-E14A1FD5D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3149" y="3871381"/>
            <a:ext cx="2182648" cy="8312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D581F0-0858-7E4E-A5E3-B826870E6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3149" y="4844751"/>
            <a:ext cx="2182648" cy="8312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4701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9D4B6-4979-DE4E-B675-0EE3EF348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Delegations Smaller than a /16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E1A6E-AAA1-A84D-BCC5-348E09C1150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/24 = 1 reverse domain</a:t>
            </a:r>
          </a:p>
          <a:p>
            <a:r>
              <a:rPr lang="en-US" dirty="0"/>
              <a:t>/23 = 2 reverse domains</a:t>
            </a:r>
          </a:p>
          <a:p>
            <a:r>
              <a:rPr lang="en-US" dirty="0"/>
              <a:t>/22 = 4 reverse domains </a:t>
            </a:r>
          </a:p>
          <a:p>
            <a:r>
              <a:rPr lang="en-US" dirty="0"/>
              <a:t>[. . .]</a:t>
            </a:r>
          </a:p>
          <a:p>
            <a:r>
              <a:rPr lang="en-US" dirty="0"/>
              <a:t>/18 = 64 reverse domains</a:t>
            </a:r>
          </a:p>
          <a:p>
            <a:r>
              <a:rPr lang="en-US" dirty="0"/>
              <a:t>/17 = 128 reverse domains</a:t>
            </a:r>
          </a:p>
        </p:txBody>
      </p:sp>
    </p:spTree>
    <p:extLst>
      <p:ext uri="{BB962C8B-B14F-4D97-AF65-F5344CB8AC3E}">
        <p14:creationId xmlns:p14="http://schemas.microsoft.com/office/powerpoint/2010/main" val="29770602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A0CF5-F346-3444-8AD6-BB1EBECCE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Delegation of a /16 (or larger)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D0894-D3E3-0741-BA26-3A92E095573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If you are the registrant of a /16, simply insert a new level of hierarchy:</a:t>
            </a:r>
          </a:p>
          <a:p>
            <a:pPr lvl="1"/>
            <a:r>
              <a:rPr lang="en-US" dirty="0"/>
              <a:t>Configure a /16 reverse domain with authoritative </a:t>
            </a:r>
            <a:r>
              <a:rPr lang="en-US" dirty="0" err="1"/>
              <a:t>NSes</a:t>
            </a:r>
            <a:endParaRPr lang="en-US" dirty="0"/>
          </a:p>
          <a:p>
            <a:r>
              <a:rPr lang="en-US" dirty="0"/>
              <a:t>Then configure the individual /24 reverse domain zone files</a:t>
            </a:r>
          </a:p>
          <a:p>
            <a:r>
              <a:rPr lang="en-US" dirty="0"/>
              <a:t>If you are the registrant of a /15, configure two /16 reverse domains, and then configure two sets of 256 /24 reverse domain zone files</a:t>
            </a:r>
          </a:p>
        </p:txBody>
      </p:sp>
    </p:spTree>
    <p:extLst>
      <p:ext uri="{BB962C8B-B14F-4D97-AF65-F5344CB8AC3E}">
        <p14:creationId xmlns:p14="http://schemas.microsoft.com/office/powerpoint/2010/main" val="532841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D2620-2A2A-0040-971E-AF75F5B25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Delegations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3662D-B6F9-9C43-B4BF-690094A6D73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A /32 is the default size for LIRs.  It acts just like a /16 in IPv4.  You answer for the /32, then define individual reverse domains as necessary – respecting the nibble boundaries.</a:t>
            </a:r>
          </a:p>
          <a:p>
            <a:r>
              <a:rPr lang="en-US" dirty="0"/>
              <a:t>If you have a /48 or something smaller, the RIR will respond to the /32, and delegate the individual /48s or /44s (etc.) to your name servers</a:t>
            </a:r>
          </a:p>
        </p:txBody>
      </p:sp>
    </p:spTree>
    <p:extLst>
      <p:ext uri="{BB962C8B-B14F-4D97-AF65-F5344CB8AC3E}">
        <p14:creationId xmlns:p14="http://schemas.microsoft.com/office/powerpoint/2010/main" val="289158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0D4CF-3A79-8248-BCF0-D3DFA4944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8010406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0D8F7-9660-9547-BE3E-61582D13A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Fact: Very Large Address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5123C-3812-DE40-AA7B-225C8BDB6A5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In the early days of IPv4, Jon </a:t>
            </a:r>
            <a:r>
              <a:rPr lang="en-US" dirty="0" err="1"/>
              <a:t>Postel</a:t>
            </a:r>
            <a:r>
              <a:rPr lang="en-US" dirty="0"/>
              <a:t> issued /8s to large companies for their networks, which were larger than 256 subnets. Some companies still have /8s.</a:t>
            </a:r>
          </a:p>
          <a:p>
            <a:r>
              <a:rPr lang="en-US" dirty="0"/>
              <a:t>We can envision a possible IPv6 network that is huge – that might use something as large as a /12</a:t>
            </a:r>
          </a:p>
          <a:p>
            <a:r>
              <a:rPr lang="en-US" dirty="0"/>
              <a:t>For these types of fundamentally large address blocks, you configure your zone files just like you would in our previous examples – hierarchy at each zone boundary.  But DNS resolution actually bypasses your RIR.  ARPA delegates to IANA, which delegates directly to your authoritative </a:t>
            </a:r>
            <a:r>
              <a:rPr lang="en-US" dirty="0" err="1"/>
              <a:t>NSes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23033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17527-24C6-354A-B80B-1CD88B4DE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CNAMES and Really Small Zones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63E35-1219-DB4F-B6EB-023C23EC8B0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Delegation boundaries are easy to respect as an LIR.  But what about your customers who need reverse DNS for small address blocks (e.g. a /28 in IPv4)?</a:t>
            </a:r>
          </a:p>
          <a:p>
            <a:r>
              <a:rPr lang="en-US" dirty="0"/>
              <a:t>There can only be one delegation by the RIR for each /24</a:t>
            </a:r>
          </a:p>
          <a:p>
            <a:r>
              <a:rPr lang="en-US" dirty="0"/>
              <a:t>To overcome this restriction, we use the </a:t>
            </a:r>
            <a:r>
              <a:rPr lang="en-US" b="1" dirty="0"/>
              <a:t>CANONICAL NAME </a:t>
            </a:r>
            <a:r>
              <a:rPr lang="en-US" dirty="0"/>
              <a:t>(</a:t>
            </a:r>
            <a:r>
              <a:rPr lang="en-US" dirty="0">
                <a:solidFill>
                  <a:schemeClr val="accent3"/>
                </a:solidFill>
              </a:rPr>
              <a:t>CNAME</a:t>
            </a:r>
            <a:r>
              <a:rPr lang="en-US" dirty="0"/>
              <a:t>) RR type</a:t>
            </a:r>
          </a:p>
          <a:p>
            <a:pPr lvl="1"/>
            <a:r>
              <a:rPr lang="en-US" dirty="0"/>
              <a:t>“An alias name for a host. Causes redirection for a single RR at the owner-name.”</a:t>
            </a:r>
          </a:p>
          <a:p>
            <a:pPr lvl="1"/>
            <a:r>
              <a:rPr lang="en-US" dirty="0" err="1"/>
              <a:t>www.RipeIsAwesome.net</a:t>
            </a:r>
            <a:r>
              <a:rPr lang="en-US" dirty="0"/>
              <a:t> CNAME </a:t>
            </a:r>
            <a:r>
              <a:rPr lang="en-US" dirty="0" err="1"/>
              <a:t>www.ripe.net</a:t>
            </a:r>
            <a:endParaRPr lang="en-US" dirty="0"/>
          </a:p>
          <a:p>
            <a:pPr lvl="1"/>
            <a:r>
              <a:rPr lang="en-US" dirty="0"/>
              <a:t>Importantly, the existence of a CNAME for a particular domain causes a </a:t>
            </a:r>
            <a:r>
              <a:rPr lang="en-US" b="1" dirty="0"/>
              <a:t>new DNS lookup</a:t>
            </a:r>
          </a:p>
          <a:p>
            <a:pPr lvl="1"/>
            <a:r>
              <a:rPr lang="en-US" dirty="0"/>
              <a:t>That is what allows us to get around the “one delegation” rule</a:t>
            </a:r>
          </a:p>
          <a:p>
            <a:r>
              <a:rPr lang="en-US" dirty="0"/>
              <a:t>In reverse DNS,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RFC2317</a:t>
            </a:r>
            <a:r>
              <a:rPr lang="en-US" dirty="0"/>
              <a:t> was written to define how to use CNAME RRs in reverse DNS zone files to handle address blocks smaller than a /24</a:t>
            </a:r>
          </a:p>
        </p:txBody>
      </p:sp>
    </p:spTree>
    <p:extLst>
      <p:ext uri="{BB962C8B-B14F-4D97-AF65-F5344CB8AC3E}">
        <p14:creationId xmlns:p14="http://schemas.microsoft.com/office/powerpoint/2010/main" val="29475438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7617E-5343-F747-8883-A02F243F8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CNAME Resolution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F5C7F-2A22-F34C-83F1-9155143BB1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 network of 1.2.3.0/24</a:t>
            </a:r>
          </a:p>
          <a:p>
            <a:r>
              <a:rPr lang="en-US" b="1" dirty="0">
                <a:solidFill>
                  <a:srgbClr val="FF0000"/>
                </a:solidFill>
              </a:rPr>
              <a:t>3.2.1.in-addr.arpa.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has </a:t>
            </a:r>
            <a:r>
              <a:rPr lang="en-US" b="1" dirty="0">
                <a:solidFill>
                  <a:srgbClr val="00B050"/>
                </a:solidFill>
              </a:rPr>
              <a:t>NS1.FOO.BAR </a:t>
            </a:r>
            <a:r>
              <a:rPr lang="en-US" dirty="0"/>
              <a:t>as an authoritative name server</a:t>
            </a:r>
          </a:p>
          <a:p>
            <a:r>
              <a:rPr lang="en-US" dirty="0"/>
              <a:t>We want to delegate the /28 for 1.2.3.128 through 1.2.3.143 to a different set of authoritative name servers</a:t>
            </a:r>
          </a:p>
          <a:p>
            <a:r>
              <a:rPr lang="en-US" dirty="0"/>
              <a:t>In our zone snippet for 3.2.1.in-addr.arpa. we use CNAMES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9E899F-8442-5044-AAE0-90CE8DA65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343" y="4183118"/>
            <a:ext cx="6337300" cy="1371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14469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7617E-5343-F747-8883-A02F243F8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CNAME Resolution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F5C7F-2A22-F34C-83F1-9155143BB1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Example network of 1.2.3.0/24:</a:t>
            </a:r>
          </a:p>
          <a:p>
            <a:r>
              <a:rPr lang="en-US" dirty="0">
                <a:solidFill>
                  <a:schemeClr val="tx1"/>
                </a:solidFill>
              </a:rPr>
              <a:t>Query the .</a:t>
            </a:r>
            <a:r>
              <a:rPr lang="en-US" dirty="0" err="1">
                <a:solidFill>
                  <a:schemeClr val="tx1"/>
                </a:solidFill>
              </a:rPr>
              <a:t>arpa</a:t>
            </a:r>
            <a:r>
              <a:rPr lang="en-US" dirty="0">
                <a:solidFill>
                  <a:schemeClr val="tx1"/>
                </a:solidFill>
              </a:rPr>
              <a:t> zone</a:t>
            </a:r>
          </a:p>
          <a:p>
            <a:r>
              <a:rPr lang="en-US" dirty="0">
                <a:solidFill>
                  <a:schemeClr val="tx1"/>
                </a:solidFill>
              </a:rPr>
              <a:t>Query the </a:t>
            </a:r>
            <a:r>
              <a:rPr lang="en-US" dirty="0" err="1">
                <a:solidFill>
                  <a:schemeClr val="tx1"/>
                </a:solidFill>
              </a:rPr>
              <a:t>X.in-addr.arpa</a:t>
            </a:r>
            <a:r>
              <a:rPr lang="en-US" dirty="0">
                <a:solidFill>
                  <a:schemeClr val="tx1"/>
                </a:solidFill>
              </a:rPr>
              <a:t>. zone (the /8)</a:t>
            </a:r>
          </a:p>
          <a:p>
            <a:r>
              <a:rPr lang="en-US" dirty="0">
                <a:solidFill>
                  <a:schemeClr val="tx1"/>
                </a:solidFill>
              </a:rPr>
              <a:t>Query the </a:t>
            </a:r>
            <a:r>
              <a:rPr lang="en-US" dirty="0" err="1">
                <a:solidFill>
                  <a:schemeClr val="tx1"/>
                </a:solidFill>
              </a:rPr>
              <a:t>Z.Y.X.in-addr.arpa</a:t>
            </a:r>
            <a:r>
              <a:rPr lang="en-US" dirty="0">
                <a:solidFill>
                  <a:schemeClr val="tx1"/>
                </a:solidFill>
              </a:rPr>
              <a:t>. zone (the /24)</a:t>
            </a:r>
          </a:p>
          <a:p>
            <a:r>
              <a:rPr lang="en-US">
                <a:solidFill>
                  <a:schemeClr val="tx1"/>
                </a:solidFill>
              </a:rPr>
              <a:t>Resolve </a:t>
            </a:r>
            <a:r>
              <a:rPr lang="en-US" dirty="0">
                <a:solidFill>
                  <a:schemeClr val="tx1"/>
                </a:solidFill>
              </a:rPr>
              <a:t>the CNAME, which begins a new resolution path at the specified </a:t>
            </a:r>
            <a:r>
              <a:rPr lang="en-US" dirty="0" err="1">
                <a:solidFill>
                  <a:schemeClr val="tx1"/>
                </a:solidFill>
              </a:rPr>
              <a:t>NSes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0612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95BA7-739C-EB42-95CF-DEBABC3AA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Closing Thoughts</a:t>
            </a:r>
          </a:p>
        </p:txBody>
      </p:sp>
    </p:spTree>
    <p:extLst>
      <p:ext uri="{BB962C8B-B14F-4D97-AF65-F5344CB8AC3E}">
        <p14:creationId xmlns:p14="http://schemas.microsoft.com/office/powerpoint/2010/main" val="41487840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3C10D-4BED-2743-9835-15505E7F8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Traceroute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D700A-3D8B-F746-A769-496AC417846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Mail server authentication is a big use of </a:t>
            </a:r>
            <a:r>
              <a:rPr lang="en-US" dirty="0" err="1"/>
              <a:t>rDNS</a:t>
            </a:r>
            <a:endParaRPr lang="en-US" dirty="0"/>
          </a:p>
          <a:p>
            <a:r>
              <a:rPr lang="en-US" dirty="0"/>
              <a:t>The other really useful implementation of </a:t>
            </a:r>
            <a:r>
              <a:rPr lang="en-US" dirty="0" err="1"/>
              <a:t>rDNS</a:t>
            </a:r>
            <a:r>
              <a:rPr lang="en-US" dirty="0"/>
              <a:t> is in tagging network elements for troubleshooting.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this is a good example of </a:t>
            </a:r>
            <a:r>
              <a:rPr lang="en-US" dirty="0" err="1"/>
              <a:t>rDNS</a:t>
            </a:r>
            <a:r>
              <a:rPr lang="en-US" dirty="0"/>
              <a:t> behavior in the real world. It’s out-of-date.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5FD6D9-95EB-CE41-818A-DB83F86EB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708" y="2948949"/>
            <a:ext cx="8623300" cy="21971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95567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4859A-8653-504A-BBA7-5E4DA31F3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Out-of-date is Common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B7B9C-B863-5C46-B221-9581EF98E0F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If you have a fully integrated OSS or IPAM managing your IP address assignments and all your </a:t>
            </a:r>
            <a:r>
              <a:rPr lang="en-US" dirty="0" err="1"/>
              <a:t>rDNS</a:t>
            </a:r>
            <a:r>
              <a:rPr lang="en-US" dirty="0"/>
              <a:t>, then you likely have good records.</a:t>
            </a:r>
          </a:p>
          <a:p>
            <a:r>
              <a:rPr lang="en-US" dirty="0"/>
              <a:t>But many (most?) networks do not enjoy such tooling, and the first thing we see go out-of-date are the PTR records.</a:t>
            </a:r>
          </a:p>
          <a:p>
            <a:pPr lvl="1"/>
            <a:r>
              <a:rPr lang="en-US" dirty="0"/>
              <a:t>IP addresses change which customers they are assigned to</a:t>
            </a:r>
          </a:p>
          <a:p>
            <a:pPr lvl="1"/>
            <a:r>
              <a:rPr lang="en-US" dirty="0"/>
              <a:t>IP address assignment size changes (think: CNAME zone snippets)</a:t>
            </a:r>
          </a:p>
          <a:p>
            <a:pPr lvl="1"/>
            <a:r>
              <a:rPr lang="en-US" dirty="0"/>
              <a:t>Changes to network elements (re-architecture) and someone forgets to update all the PTR records.  Because that’s not a normal part of a network engineer’s day-to-day!</a:t>
            </a:r>
          </a:p>
          <a:p>
            <a:r>
              <a:rPr lang="en-US" dirty="0"/>
              <a:t>Another general takeaway: so much of the </a:t>
            </a:r>
            <a:r>
              <a:rPr lang="en-US" dirty="0" err="1"/>
              <a:t>rDNS</a:t>
            </a:r>
            <a:r>
              <a:rPr lang="en-US" dirty="0"/>
              <a:t> tree is unpopulated.  If you think about all the traceroutes you do, you see lots of hops have no labels. This is common.  The </a:t>
            </a:r>
            <a:r>
              <a:rPr lang="en-US" dirty="0" err="1"/>
              <a:t>rDNS</a:t>
            </a:r>
            <a:r>
              <a:rPr lang="en-US" dirty="0"/>
              <a:t> is often not a reliable source of information about a host.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576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20071-D938-D448-BB5E-DD06C0F1C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Read RFC8501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1FF51-2A5A-8046-A1BE-4FC36D7C489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Lee Howard published a very useful RFC:</a:t>
            </a:r>
          </a:p>
          <a:p>
            <a:pPr lvl="1"/>
            <a:r>
              <a:rPr lang="en-US" dirty="0"/>
              <a:t>“Reverse DNS in IPv6 for Internet Service Providers”</a:t>
            </a:r>
          </a:p>
          <a:p>
            <a:r>
              <a:rPr lang="en-US" dirty="0"/>
              <a:t>Includes a sections on Dynamic DNS and negative responses</a:t>
            </a:r>
          </a:p>
        </p:txBody>
      </p:sp>
    </p:spTree>
    <p:extLst>
      <p:ext uri="{BB962C8B-B14F-4D97-AF65-F5344CB8AC3E}">
        <p14:creationId xmlns:p14="http://schemas.microsoft.com/office/powerpoint/2010/main" val="29821614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23BD7-9829-0545-93F0-E04B9FB91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RIR How-to Guides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8DEA2-A4BB-214C-9630-89DD8D9B3E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Each of the RIRs publishes a reverse DNS “how-to guide” which describes the procedures you need to follow to delegate reverse zones.</a:t>
            </a:r>
          </a:p>
          <a:p>
            <a:r>
              <a:rPr lang="en-US" dirty="0"/>
              <a:t>Hopefully you now better understand how things work in </a:t>
            </a:r>
            <a:r>
              <a:rPr lang="en-US" dirty="0" err="1"/>
              <a:t>rDNS</a:t>
            </a:r>
            <a:r>
              <a:rPr lang="en-US" dirty="0"/>
              <a:t> and can now ask very good questions of the RIR </a:t>
            </a:r>
            <a:r>
              <a:rPr lang="en-US" dirty="0" err="1"/>
              <a:t>hostmasters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146854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FBDC-01D1-A94C-B6EB-BAE939EC5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82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Forward DNS?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Forward DNS is what most people are describing when they talk about “the DNS”:</a:t>
            </a:r>
          </a:p>
          <a:p>
            <a:r>
              <a:rPr lang="en-US" b="1" dirty="0">
                <a:solidFill>
                  <a:srgbClr val="FF0000"/>
                </a:solidFill>
              </a:rPr>
              <a:t>www.icann.org</a:t>
            </a:r>
            <a:r>
              <a:rPr lang="en-US" dirty="0"/>
              <a:t> is hosted at the IP address 192.0.32.7</a:t>
            </a:r>
          </a:p>
          <a:p>
            <a:r>
              <a:rPr lang="en-US" dirty="0"/>
              <a:t>Humans do not want to have to memorize IP addresses</a:t>
            </a:r>
          </a:p>
          <a:p>
            <a:r>
              <a:rPr lang="en-US" dirty="0"/>
              <a:t>The Domain Name System (DNS) maps semantic names (easily understood by humans) to these IP addresses</a:t>
            </a:r>
          </a:p>
        </p:txBody>
      </p:sp>
    </p:spTree>
    <p:extLst>
      <p:ext uri="{BB962C8B-B14F-4D97-AF65-F5344CB8AC3E}">
        <p14:creationId xmlns:p14="http://schemas.microsoft.com/office/powerpoint/2010/main" val="2619944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Name Space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975298" y="865537"/>
            <a:ext cx="82414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buSzPct val="75000"/>
              <a:buFont typeface="Wingdings" charset="2"/>
              <a:buChar char=""/>
            </a:pPr>
            <a:r>
              <a:rPr lang="en-US" sz="2400">
                <a:solidFill>
                  <a:srgbClr val="0C1F24"/>
                </a:solidFill>
                <a:cs typeface="Source Sans Pro"/>
              </a:rPr>
              <a:t>DNS database structure is an inverted tree called</a:t>
            </a:r>
            <a:br>
              <a:rPr lang="en-US" sz="2400">
                <a:solidFill>
                  <a:srgbClr val="0C1F24"/>
                </a:solidFill>
                <a:cs typeface="Source Sans Pro"/>
              </a:rPr>
            </a:br>
            <a:r>
              <a:rPr lang="en-US" sz="2400">
                <a:solidFill>
                  <a:srgbClr val="0C1F24"/>
                </a:solidFill>
                <a:cs typeface="Source Sans Pro"/>
              </a:rPr>
              <a:t>the </a:t>
            </a:r>
            <a:r>
              <a:rPr lang="en-US" sz="2400" b="1" i="1">
                <a:solidFill>
                  <a:srgbClr val="0C1F24"/>
                </a:solidFill>
                <a:cs typeface="Source Sans Pro"/>
              </a:rPr>
              <a:t>name space</a:t>
            </a:r>
            <a:endParaRPr lang="en-US" sz="2400" b="1">
              <a:solidFill>
                <a:srgbClr val="0C1F24"/>
              </a:solidFill>
              <a:cs typeface="Source Sans Pro"/>
            </a:endParaRPr>
          </a:p>
          <a:p>
            <a:pPr marL="285744" indent="-285744">
              <a:buSzPct val="75000"/>
              <a:buFont typeface="Wingdings" charset="2"/>
              <a:buChar char=""/>
            </a:pPr>
            <a:r>
              <a:rPr lang="en-US" sz="2400">
                <a:solidFill>
                  <a:srgbClr val="0C1F24"/>
                </a:solidFill>
                <a:cs typeface="Source Sans Pro"/>
              </a:rPr>
              <a:t>Each node has a label</a:t>
            </a:r>
          </a:p>
          <a:p>
            <a:pPr marL="285744" indent="-285744">
              <a:buSzPct val="75000"/>
              <a:buFont typeface="Wingdings" charset="2"/>
              <a:buChar char=""/>
            </a:pPr>
            <a:r>
              <a:rPr lang="en-US" sz="2400">
                <a:solidFill>
                  <a:srgbClr val="0C1F24"/>
                </a:solidFill>
                <a:cs typeface="Source Sans Pro"/>
              </a:rPr>
              <a:t>The root node (and only the root node) has a null label</a:t>
            </a:r>
          </a:p>
          <a:p>
            <a:pPr marL="285744" indent="-285744">
              <a:buSzPct val="75000"/>
              <a:buFont typeface="Wingdings" charset="2"/>
              <a:buChar char=""/>
            </a:pPr>
            <a:endParaRPr lang="en-US" sz="2400">
              <a:solidFill>
                <a:srgbClr val="0C1F24"/>
              </a:solidFill>
              <a:cs typeface="Source Sans Pro"/>
            </a:endParaRPr>
          </a:p>
          <a:p>
            <a:pPr marL="285744" indent="-285744">
              <a:buSzPct val="75000"/>
              <a:buFont typeface="Wingdings" charset="2"/>
              <a:buChar char=""/>
            </a:pPr>
            <a:endParaRPr lang="en-US" sz="2400">
              <a:solidFill>
                <a:srgbClr val="0C1F24"/>
              </a:solidFill>
              <a:cs typeface="Source Sans Pro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227239" y="2504356"/>
            <a:ext cx="1013284" cy="551025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“.”</a:t>
            </a:r>
          </a:p>
        </p:txBody>
      </p:sp>
      <p:cxnSp>
        <p:nvCxnSpPr>
          <p:cNvPr id="55" name="Straight Arrow Connector 54"/>
          <p:cNvCxnSpPr>
            <a:stCxn id="54" idx="2"/>
            <a:endCxn id="56" idx="0"/>
          </p:cNvCxnSpPr>
          <p:nvPr/>
        </p:nvCxnSpPr>
        <p:spPr>
          <a:xfrm>
            <a:off x="4733884" y="3055378"/>
            <a:ext cx="1013285" cy="398252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5240526" y="3453633"/>
            <a:ext cx="1013285" cy="551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com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023503" y="4395481"/>
            <a:ext cx="1166967" cy="551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example</a:t>
            </a:r>
          </a:p>
        </p:txBody>
      </p:sp>
      <p:cxnSp>
        <p:nvCxnSpPr>
          <p:cNvPr id="58" name="Straight Arrow Connector 57"/>
          <p:cNvCxnSpPr>
            <a:stCxn id="54" idx="2"/>
            <a:endCxn id="61" idx="0"/>
          </p:cNvCxnSpPr>
          <p:nvPr/>
        </p:nvCxnSpPr>
        <p:spPr>
          <a:xfrm>
            <a:off x="4733882" y="3055377"/>
            <a:ext cx="2592719" cy="395416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3661092" y="3454926"/>
            <a:ext cx="1013285" cy="551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uk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081660" y="3450797"/>
            <a:ext cx="1013285" cy="551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xn--j6w193g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819959" y="3450797"/>
            <a:ext cx="1013285" cy="551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coffee</a:t>
            </a:r>
          </a:p>
        </p:txBody>
      </p:sp>
      <p:cxnSp>
        <p:nvCxnSpPr>
          <p:cNvPr id="62" name="Straight Arrow Connector 61"/>
          <p:cNvCxnSpPr>
            <a:stCxn id="56" idx="2"/>
            <a:endCxn id="71" idx="0"/>
          </p:cNvCxnSpPr>
          <p:nvPr/>
        </p:nvCxnSpPr>
        <p:spPr>
          <a:xfrm flipH="1">
            <a:off x="4153652" y="4004658"/>
            <a:ext cx="1593517" cy="390823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4" idx="2"/>
            <a:endCxn id="59" idx="0"/>
          </p:cNvCxnSpPr>
          <p:nvPr/>
        </p:nvCxnSpPr>
        <p:spPr>
          <a:xfrm flipH="1">
            <a:off x="4167734" y="3055377"/>
            <a:ext cx="566148" cy="399547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5270951" y="5343676"/>
            <a:ext cx="1013287" cy="551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www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860914" y="5343676"/>
            <a:ext cx="1013287" cy="551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mail</a:t>
            </a:r>
          </a:p>
        </p:txBody>
      </p:sp>
      <p:cxnSp>
        <p:nvCxnSpPr>
          <p:cNvPr id="67" name="Straight Arrow Connector 66"/>
          <p:cNvCxnSpPr>
            <a:cxnSpLocks/>
            <a:stCxn id="57" idx="2"/>
            <a:endCxn id="65" idx="0"/>
          </p:cNvCxnSpPr>
          <p:nvPr/>
        </p:nvCxnSpPr>
        <p:spPr>
          <a:xfrm flipH="1">
            <a:off x="5777595" y="4946501"/>
            <a:ext cx="829392" cy="397171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cxnSpLocks/>
            <a:stCxn id="57" idx="2"/>
            <a:endCxn id="66" idx="0"/>
          </p:cNvCxnSpPr>
          <p:nvPr/>
        </p:nvCxnSpPr>
        <p:spPr>
          <a:xfrm>
            <a:off x="6606989" y="4946501"/>
            <a:ext cx="760571" cy="397171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2081658" y="4389806"/>
            <a:ext cx="1013287" cy="551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foo</a:t>
            </a:r>
          </a:p>
        </p:txBody>
      </p:sp>
      <p:cxnSp>
        <p:nvCxnSpPr>
          <p:cNvPr id="70" name="Straight Arrow Connector 69"/>
          <p:cNvCxnSpPr>
            <a:stCxn id="56" idx="2"/>
            <a:endCxn id="69" idx="0"/>
          </p:cNvCxnSpPr>
          <p:nvPr/>
        </p:nvCxnSpPr>
        <p:spPr>
          <a:xfrm flipH="1">
            <a:off x="2588300" y="4004656"/>
            <a:ext cx="3158867" cy="385149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3647006" y="4395481"/>
            <a:ext cx="1013287" cy="551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bar</a:t>
            </a:r>
          </a:p>
        </p:txBody>
      </p:sp>
      <p:cxnSp>
        <p:nvCxnSpPr>
          <p:cNvPr id="72" name="Straight Arrow Connector 71"/>
          <p:cNvCxnSpPr>
            <a:stCxn id="54" idx="2"/>
            <a:endCxn id="60" idx="0"/>
          </p:cNvCxnSpPr>
          <p:nvPr/>
        </p:nvCxnSpPr>
        <p:spPr>
          <a:xfrm flipH="1">
            <a:off x="2588303" y="3055377"/>
            <a:ext cx="2145581" cy="395416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2081657" y="5339084"/>
            <a:ext cx="1013287" cy="551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www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647006" y="5339082"/>
            <a:ext cx="1013287" cy="551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www</a:t>
            </a:r>
          </a:p>
        </p:txBody>
      </p:sp>
      <p:cxnSp>
        <p:nvCxnSpPr>
          <p:cNvPr id="75" name="Straight Arrow Connector 74"/>
          <p:cNvCxnSpPr>
            <a:stCxn id="69" idx="2"/>
            <a:endCxn id="73" idx="0"/>
          </p:cNvCxnSpPr>
          <p:nvPr/>
        </p:nvCxnSpPr>
        <p:spPr>
          <a:xfrm flipH="1">
            <a:off x="2588302" y="4940829"/>
            <a:ext cx="1" cy="398252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1" idx="2"/>
            <a:endCxn id="74" idx="0"/>
          </p:cNvCxnSpPr>
          <p:nvPr/>
        </p:nvCxnSpPr>
        <p:spPr>
          <a:xfrm flipH="1">
            <a:off x="4153652" y="4946505"/>
            <a:ext cx="1" cy="392577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Arrow Connector 500"/>
          <p:cNvCxnSpPr>
            <a:cxnSpLocks/>
            <a:stCxn id="56" idx="2"/>
            <a:endCxn id="57" idx="0"/>
          </p:cNvCxnSpPr>
          <p:nvPr/>
        </p:nvCxnSpPr>
        <p:spPr>
          <a:xfrm>
            <a:off x="5747167" y="4004658"/>
            <a:ext cx="859820" cy="390823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6" name="TextBox 545"/>
          <p:cNvSpPr txBox="1"/>
          <p:nvPr/>
        </p:nvSpPr>
        <p:spPr>
          <a:xfrm>
            <a:off x="8918641" y="2625978"/>
            <a:ext cx="849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cs typeface="Source Sans Pro"/>
              </a:rPr>
              <a:t>The root</a:t>
            </a:r>
          </a:p>
        </p:txBody>
      </p:sp>
      <p:sp>
        <p:nvSpPr>
          <p:cNvPr id="547" name="TextBox 546"/>
          <p:cNvSpPr txBox="1"/>
          <p:nvPr/>
        </p:nvSpPr>
        <p:spPr>
          <a:xfrm>
            <a:off x="8885779" y="3450792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cs typeface="Source Sans Pro"/>
              </a:rPr>
              <a:t>Top-level</a:t>
            </a:r>
          </a:p>
          <a:p>
            <a:pPr algn="ctr"/>
            <a:r>
              <a:rPr lang="en-US" sz="1400" i="1">
                <a:cs typeface="Source Sans Pro"/>
              </a:rPr>
              <a:t>nodes</a:t>
            </a:r>
          </a:p>
        </p:txBody>
      </p:sp>
      <p:sp>
        <p:nvSpPr>
          <p:cNvPr id="548" name="TextBox 547"/>
          <p:cNvSpPr txBox="1"/>
          <p:nvPr/>
        </p:nvSpPr>
        <p:spPr>
          <a:xfrm>
            <a:off x="8783987" y="4396492"/>
            <a:ext cx="1220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cs typeface="Source Sans Pro"/>
              </a:rPr>
              <a:t>Second-level</a:t>
            </a:r>
          </a:p>
          <a:p>
            <a:pPr algn="ctr"/>
            <a:r>
              <a:rPr lang="en-US" sz="1400" i="1">
                <a:cs typeface="Source Sans Pro"/>
              </a:rPr>
              <a:t>nodes</a:t>
            </a:r>
          </a:p>
        </p:txBody>
      </p:sp>
      <p:sp>
        <p:nvSpPr>
          <p:cNvPr id="549" name="TextBox 548"/>
          <p:cNvSpPr txBox="1"/>
          <p:nvPr/>
        </p:nvSpPr>
        <p:spPr>
          <a:xfrm>
            <a:off x="8864941" y="5342192"/>
            <a:ext cx="1022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cs typeface="Source Sans Pro"/>
              </a:rPr>
              <a:t>Third-level</a:t>
            </a:r>
          </a:p>
          <a:p>
            <a:pPr algn="ctr"/>
            <a:r>
              <a:rPr lang="en-US" sz="1400" i="1">
                <a:cs typeface="Source Sans Pro"/>
              </a:rPr>
              <a:t>nodes</a:t>
            </a:r>
          </a:p>
        </p:txBody>
      </p:sp>
    </p:spTree>
    <p:extLst>
      <p:ext uri="{BB962C8B-B14F-4D97-AF65-F5344CB8AC3E}">
        <p14:creationId xmlns:p14="http://schemas.microsoft.com/office/powerpoint/2010/main" val="2064218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3104A-6153-4448-A178-C2AE51942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Domain Name Label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A61D6-CD1A-0446-9302-6F6F0F73386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31642" y="1229711"/>
            <a:ext cx="4424275" cy="4812316"/>
          </a:xfrm>
        </p:spPr>
        <p:txBody>
          <a:bodyPr/>
          <a:lstStyle/>
          <a:p>
            <a:r>
              <a:rPr lang="en-US" sz="1800" b="1" dirty="0"/>
              <a:t>RFC1034 section 3.1</a:t>
            </a:r>
            <a:r>
              <a:rPr lang="en-US" sz="1800" dirty="0"/>
              <a:t>:</a:t>
            </a:r>
          </a:p>
          <a:p>
            <a:pPr marL="457200" lvl="1" indent="0">
              <a:buNone/>
            </a:pPr>
            <a:r>
              <a:rPr lang="en-US" sz="1800" dirty="0">
                <a:latin typeface="Andale Mono" panose="020B0509000000000004" pitchFamily="49" charset="0"/>
              </a:rPr>
              <a:t>“When a user needs to type a domain name, the length of each label is omitted and the labels are separated by dots ("."). Since a complete domain name ends with the root label, this leads to a printed form which ends in a dot.”</a:t>
            </a:r>
          </a:p>
          <a:p>
            <a:r>
              <a:rPr lang="en-US" b="1" dirty="0">
                <a:solidFill>
                  <a:srgbClr val="FF0000"/>
                </a:solidFill>
              </a:rPr>
              <a:t>www.example.com.</a:t>
            </a:r>
            <a:endParaRPr lang="en-US" sz="1800" b="1" dirty="0">
              <a:solidFill>
                <a:srgbClr val="FF0000"/>
              </a:solidFill>
              <a:latin typeface="Andale Mono" panose="020B0509000000000004" pitchFamily="49" charset="0"/>
            </a:endParaRPr>
          </a:p>
          <a:p>
            <a:r>
              <a:rPr lang="en-US" b="1" dirty="0" err="1">
                <a:solidFill>
                  <a:srgbClr val="FF0000"/>
                </a:solidFill>
              </a:rPr>
              <a:t>mail.bar.uk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04D0CA-1EFA-6B4E-89CD-26E94D7B75B0}"/>
              </a:ext>
            </a:extLst>
          </p:cNvPr>
          <p:cNvSpPr/>
          <p:nvPr/>
        </p:nvSpPr>
        <p:spPr>
          <a:xfrm>
            <a:off x="2958379" y="1758121"/>
            <a:ext cx="1013284" cy="551025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“.”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43A505-F8A3-534C-8E9E-7A8A25F7CB8D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3465024" y="2309143"/>
            <a:ext cx="1013285" cy="398252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B3BC44F-540C-DD42-B2FC-B2E6D8678899}"/>
              </a:ext>
            </a:extLst>
          </p:cNvPr>
          <p:cNvSpPr/>
          <p:nvPr/>
        </p:nvSpPr>
        <p:spPr>
          <a:xfrm>
            <a:off x="3971666" y="2707398"/>
            <a:ext cx="1013285" cy="551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48FA58-A7C0-B444-B49F-E5898C32F2EF}"/>
              </a:ext>
            </a:extLst>
          </p:cNvPr>
          <p:cNvSpPr/>
          <p:nvPr/>
        </p:nvSpPr>
        <p:spPr>
          <a:xfrm>
            <a:off x="4754643" y="3649246"/>
            <a:ext cx="1166967" cy="551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example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F03D068-5702-3A4F-864D-5DA63E1F08BF}"/>
              </a:ext>
            </a:extLst>
          </p:cNvPr>
          <p:cNvCxnSpPr>
            <a:stCxn id="4" idx="2"/>
            <a:endCxn id="11" idx="0"/>
          </p:cNvCxnSpPr>
          <p:nvPr/>
        </p:nvCxnSpPr>
        <p:spPr>
          <a:xfrm>
            <a:off x="3465022" y="2309142"/>
            <a:ext cx="2592719" cy="395416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5B08769-A9AA-EA44-B55C-6BC3ADBC3734}"/>
              </a:ext>
            </a:extLst>
          </p:cNvPr>
          <p:cNvSpPr/>
          <p:nvPr/>
        </p:nvSpPr>
        <p:spPr>
          <a:xfrm>
            <a:off x="2392232" y="2708691"/>
            <a:ext cx="1013285" cy="551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uk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480B84-969F-DD4D-90E3-475ACB6B5B4E}"/>
              </a:ext>
            </a:extLst>
          </p:cNvPr>
          <p:cNvSpPr/>
          <p:nvPr/>
        </p:nvSpPr>
        <p:spPr>
          <a:xfrm>
            <a:off x="812800" y="2704562"/>
            <a:ext cx="1013285" cy="551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xn--j6w193g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AF113F-95CD-2F41-B3E0-18721119D921}"/>
              </a:ext>
            </a:extLst>
          </p:cNvPr>
          <p:cNvSpPr/>
          <p:nvPr/>
        </p:nvSpPr>
        <p:spPr>
          <a:xfrm>
            <a:off x="5551099" y="2704562"/>
            <a:ext cx="1013285" cy="551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coffee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FA6568E-5A7D-BF4C-8134-D399DB41DC06}"/>
              </a:ext>
            </a:extLst>
          </p:cNvPr>
          <p:cNvCxnSpPr>
            <a:stCxn id="6" idx="2"/>
            <a:endCxn id="20" idx="0"/>
          </p:cNvCxnSpPr>
          <p:nvPr/>
        </p:nvCxnSpPr>
        <p:spPr>
          <a:xfrm flipH="1">
            <a:off x="2884792" y="3258423"/>
            <a:ext cx="1593517" cy="390823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818E331-455A-874A-B740-C1EE4CCBB2DE}"/>
              </a:ext>
            </a:extLst>
          </p:cNvPr>
          <p:cNvCxnSpPr>
            <a:stCxn id="4" idx="2"/>
            <a:endCxn id="9" idx="0"/>
          </p:cNvCxnSpPr>
          <p:nvPr/>
        </p:nvCxnSpPr>
        <p:spPr>
          <a:xfrm flipH="1">
            <a:off x="2898874" y="2309142"/>
            <a:ext cx="566148" cy="399547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470B657-415F-0342-8069-2870D4913769}"/>
              </a:ext>
            </a:extLst>
          </p:cNvPr>
          <p:cNvSpPr/>
          <p:nvPr/>
        </p:nvSpPr>
        <p:spPr>
          <a:xfrm>
            <a:off x="4002091" y="4597441"/>
            <a:ext cx="1013287" cy="551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www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0CA539-3A72-5F47-BCCD-3CAD5E3DFE9C}"/>
              </a:ext>
            </a:extLst>
          </p:cNvPr>
          <p:cNvSpPr/>
          <p:nvPr/>
        </p:nvSpPr>
        <p:spPr>
          <a:xfrm>
            <a:off x="5592054" y="4597441"/>
            <a:ext cx="1013287" cy="551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mail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7986E95-955E-0842-AB34-B2E7465141F4}"/>
              </a:ext>
            </a:extLst>
          </p:cNvPr>
          <p:cNvCxnSpPr>
            <a:cxnSpLocks/>
            <a:stCxn id="7" idx="2"/>
            <a:endCxn id="14" idx="0"/>
          </p:cNvCxnSpPr>
          <p:nvPr/>
        </p:nvCxnSpPr>
        <p:spPr>
          <a:xfrm flipH="1">
            <a:off x="4508735" y="4200266"/>
            <a:ext cx="829392" cy="397171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1B5E031-6064-E54D-B90F-DFBE3C0D9A62}"/>
              </a:ext>
            </a:extLst>
          </p:cNvPr>
          <p:cNvCxnSpPr>
            <a:cxnSpLocks/>
            <a:stCxn id="7" idx="2"/>
            <a:endCxn id="15" idx="0"/>
          </p:cNvCxnSpPr>
          <p:nvPr/>
        </p:nvCxnSpPr>
        <p:spPr>
          <a:xfrm>
            <a:off x="5338129" y="4200266"/>
            <a:ext cx="760571" cy="397171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9D9EB57-05CE-DB47-B4FA-0E0473349B35}"/>
              </a:ext>
            </a:extLst>
          </p:cNvPr>
          <p:cNvSpPr/>
          <p:nvPr/>
        </p:nvSpPr>
        <p:spPr>
          <a:xfrm>
            <a:off x="812798" y="3643571"/>
            <a:ext cx="1013287" cy="551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foo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5EBFF47-C755-0640-BE3A-92BCC9865D84}"/>
              </a:ext>
            </a:extLst>
          </p:cNvPr>
          <p:cNvCxnSpPr>
            <a:stCxn id="6" idx="2"/>
            <a:endCxn id="18" idx="0"/>
          </p:cNvCxnSpPr>
          <p:nvPr/>
        </p:nvCxnSpPr>
        <p:spPr>
          <a:xfrm flipH="1">
            <a:off x="1319440" y="3258421"/>
            <a:ext cx="3158867" cy="385149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AB3195EB-9FA7-D04C-8499-B21AFFFE750A}"/>
              </a:ext>
            </a:extLst>
          </p:cNvPr>
          <p:cNvSpPr/>
          <p:nvPr/>
        </p:nvSpPr>
        <p:spPr>
          <a:xfrm>
            <a:off x="2378146" y="3649246"/>
            <a:ext cx="1013287" cy="551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bar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8965FBD-63A9-0F4D-ABC4-EB82F009427C}"/>
              </a:ext>
            </a:extLst>
          </p:cNvPr>
          <p:cNvCxnSpPr>
            <a:stCxn id="4" idx="2"/>
            <a:endCxn id="10" idx="0"/>
          </p:cNvCxnSpPr>
          <p:nvPr/>
        </p:nvCxnSpPr>
        <p:spPr>
          <a:xfrm flipH="1">
            <a:off x="1319443" y="2309142"/>
            <a:ext cx="2145581" cy="395416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E41DDC4-0E7C-0142-B557-E7765AFD1F9D}"/>
              </a:ext>
            </a:extLst>
          </p:cNvPr>
          <p:cNvSpPr/>
          <p:nvPr/>
        </p:nvSpPr>
        <p:spPr>
          <a:xfrm>
            <a:off x="812797" y="4592849"/>
            <a:ext cx="1013287" cy="551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www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0EBFA6-C2F2-FE42-85C0-D8AFA91FB9C2}"/>
              </a:ext>
            </a:extLst>
          </p:cNvPr>
          <p:cNvSpPr/>
          <p:nvPr/>
        </p:nvSpPr>
        <p:spPr>
          <a:xfrm>
            <a:off x="2378146" y="4592847"/>
            <a:ext cx="1013287" cy="551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www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6E4CB51-ADFB-FE4C-BBDD-732FB478BF61}"/>
              </a:ext>
            </a:extLst>
          </p:cNvPr>
          <p:cNvCxnSpPr>
            <a:stCxn id="18" idx="2"/>
            <a:endCxn id="22" idx="0"/>
          </p:cNvCxnSpPr>
          <p:nvPr/>
        </p:nvCxnSpPr>
        <p:spPr>
          <a:xfrm flipH="1">
            <a:off x="1319442" y="4194594"/>
            <a:ext cx="1" cy="398252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EB39948-6911-5941-A7C0-67E281E0421D}"/>
              </a:ext>
            </a:extLst>
          </p:cNvPr>
          <p:cNvCxnSpPr>
            <a:stCxn id="20" idx="2"/>
            <a:endCxn id="23" idx="0"/>
          </p:cNvCxnSpPr>
          <p:nvPr/>
        </p:nvCxnSpPr>
        <p:spPr>
          <a:xfrm flipH="1">
            <a:off x="2884792" y="4200270"/>
            <a:ext cx="1" cy="392577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9E5622A-2415-C746-98AC-B2453D3DFAC8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4478307" y="3258423"/>
            <a:ext cx="859820" cy="390823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23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09CA7-BE52-7340-A680-96234309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Reverse 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46509-7C51-274E-8A95-5A0EA166DE2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Reverse DNS is the opposite of forward DNS:</a:t>
            </a:r>
          </a:p>
          <a:p>
            <a:r>
              <a:rPr lang="en-US" dirty="0"/>
              <a:t>64.78.40.7 maps to ICANN’s mail server </a:t>
            </a:r>
            <a:r>
              <a:rPr lang="en-US" b="1" dirty="0">
                <a:solidFill>
                  <a:srgbClr val="FF0000"/>
                </a:solidFill>
              </a:rPr>
              <a:t>out.west.pexch112.icann.org.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In operational networks, reverse DNS has two use cases relevant to network engineers:</a:t>
            </a:r>
          </a:p>
          <a:p>
            <a:r>
              <a:rPr lang="en-US" dirty="0"/>
              <a:t>Authentication of mail server hostnames </a:t>
            </a:r>
          </a:p>
          <a:p>
            <a:r>
              <a:rPr lang="en-US" dirty="0"/>
              <a:t>Marking network elements to make tools like traceroute more useful to humans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796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3F0A4-8E5B-844B-AD19-BD18D435D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Resolving DNS Queries: Important Concepts</a:t>
            </a:r>
          </a:p>
        </p:txBody>
      </p:sp>
    </p:spTree>
    <p:extLst>
      <p:ext uri="{BB962C8B-B14F-4D97-AF65-F5344CB8AC3E}">
        <p14:creationId xmlns:p14="http://schemas.microsoft.com/office/powerpoint/2010/main" val="2215272406"/>
      </p:ext>
    </p:extLst>
  </p:cSld>
  <p:clrMapOvr>
    <a:masterClrMapping/>
  </p:clrMapOvr>
</p:sld>
</file>

<file path=ppt/theme/theme1.xml><?xml version="1.0" encoding="utf-8"?>
<a:theme xmlns:a="http://schemas.openxmlformats.org/drawingml/2006/main" name="ICANN PPT_Arial_16x9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_16x9 20170601" id="{BC63B580-BDE4-6840-ACAF-4F5A5E67DBE7}" vid="{A9B71CA7-0391-2C49-82B4-450C7676D4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PPT_Arial_16x9_June 2017_potx</Template>
  <TotalTime>1037</TotalTime>
  <Words>3086</Words>
  <Application>Microsoft Macintosh PowerPoint</Application>
  <PresentationFormat>Widescreen</PresentationFormat>
  <Paragraphs>317</Paragraphs>
  <Slides>49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Andale Mono</vt:lpstr>
      <vt:lpstr>Arial</vt:lpstr>
      <vt:lpstr>Calibri</vt:lpstr>
      <vt:lpstr>Wingdings</vt:lpstr>
      <vt:lpstr>ICANN PPT_Arial_16x9_June 2017_potx</vt:lpstr>
      <vt:lpstr>Tutorial on Reverse DNS: A Primer for Network Engineers </vt:lpstr>
      <vt:lpstr>Purpose of this Tutorial</vt:lpstr>
      <vt:lpstr>Tutorial Agenda</vt:lpstr>
      <vt:lpstr>Introduction</vt:lpstr>
      <vt:lpstr>What is Forward DNS?</vt:lpstr>
      <vt:lpstr>The Name Space</vt:lpstr>
      <vt:lpstr>The Domain Name Label</vt:lpstr>
      <vt:lpstr>What is Reverse DNS</vt:lpstr>
      <vt:lpstr>Resolving DNS Queries: Important Concepts</vt:lpstr>
      <vt:lpstr>DNS Resolution Components at a Glance</vt:lpstr>
      <vt:lpstr>Hierarchical Resolution</vt:lpstr>
      <vt:lpstr>Resolving “.”</vt:lpstr>
      <vt:lpstr>The Root Zone</vt:lpstr>
      <vt:lpstr>Resolving “.com”</vt:lpstr>
      <vt:lpstr>The .com Domain</vt:lpstr>
      <vt:lpstr>Resolving the Rest of Our Query</vt:lpstr>
      <vt:lpstr>Resolution Redux</vt:lpstr>
      <vt:lpstr>Resolving Reverse DNS Queries</vt:lpstr>
      <vt:lpstr>A Practical Use of Reverse DNS: Mail Server Authentication</vt:lpstr>
      <vt:lpstr>Reverse DNS Resolution: ARPA</vt:lpstr>
      <vt:lpstr>… Because it’s Just Like Forward DNS</vt:lpstr>
      <vt:lpstr>Reverse DNS from Least to Most Specific: IPv4</vt:lpstr>
      <vt:lpstr>Zone Boundaries in IPv6</vt:lpstr>
      <vt:lpstr>IPv6 Reverse DNS in Practice</vt:lpstr>
      <vt:lpstr>Reverse DNS Resolution: the PTR Record</vt:lpstr>
      <vt:lpstr>Going Back to Our Mail Server Example</vt:lpstr>
      <vt:lpstr>Going Back to Our Mail Server Example</vt:lpstr>
      <vt:lpstr>The Root Zone</vt:lpstr>
      <vt:lpstr>The in-addr.arpa Domain</vt:lpstr>
      <vt:lpstr>The 64.in-addr.arpa Domain</vt:lpstr>
      <vt:lpstr>The 40.78.64.in-addr.arpa Domain</vt:lpstr>
      <vt:lpstr>The PTR Response for Our Mail Relay</vt:lpstr>
      <vt:lpstr>More About Zone Delegations</vt:lpstr>
      <vt:lpstr>Your Delegations and Your RIR</vt:lpstr>
      <vt:lpstr>You are the Registrant of a /24</vt:lpstr>
      <vt:lpstr>You are the Registrant of a /20 </vt:lpstr>
      <vt:lpstr>Delegations Smaller than a /16</vt:lpstr>
      <vt:lpstr>Your Delegation of a /16 (or larger)</vt:lpstr>
      <vt:lpstr>IPv6 Delegations</vt:lpstr>
      <vt:lpstr>Fun Fact: Very Large Address Blocks</vt:lpstr>
      <vt:lpstr>CNAMES and Really Small Zones</vt:lpstr>
      <vt:lpstr>CNAME Resolution Path</vt:lpstr>
      <vt:lpstr>CNAME Resolution Path</vt:lpstr>
      <vt:lpstr>Some Closing Thoughts</vt:lpstr>
      <vt:lpstr>Traceroute</vt:lpstr>
      <vt:lpstr>Out-of-date is Common</vt:lpstr>
      <vt:lpstr>Go Read RFC8501</vt:lpstr>
      <vt:lpstr>RIR How-to Guides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on Reverse DNS: A Primer for Network Engineers </dc:title>
  <dc:creator>David Huberman</dc:creator>
  <cp:lastModifiedBy>David Huberman</cp:lastModifiedBy>
  <cp:revision>76</cp:revision>
  <cp:lastPrinted>2017-01-26T19:29:02Z</cp:lastPrinted>
  <dcterms:created xsi:type="dcterms:W3CDTF">2019-07-11T17:11:30Z</dcterms:created>
  <dcterms:modified xsi:type="dcterms:W3CDTF">2019-10-14T05:19:34Z</dcterms:modified>
</cp:coreProperties>
</file>